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Bobby Jones Soft" charset="1" panose="00000000000000000000"/>
      <p:regular r:id="rId43"/>
    </p:embeddedFont>
    <p:embeddedFont>
      <p:font typeface="Bricolage Grotesque" charset="1" panose="020B0605040402000204"/>
      <p:regular r:id="rId44"/>
    </p:embeddedFont>
    <p:embeddedFont>
      <p:font typeface="Bricolage Grotesque Bold" charset="1" panose="020B0605040402000204"/>
      <p:regular r:id="rId45"/>
    </p:embeddedFont>
    <p:embeddedFont>
      <p:font typeface="Canva Sans Bold" charset="1" panose="020B0803030501040103"/>
      <p:regular r:id="rId46"/>
    </p:embeddedFont>
    <p:embeddedFont>
      <p:font typeface="Bebas Neue Bold" charset="1" panose="020B0606020202050201"/>
      <p:regular r:id="rId47"/>
    </p:embeddedFont>
    <p:embeddedFont>
      <p:font typeface="Montserrat Classic" charset="1" panose="000005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jpeg" Type="http://schemas.openxmlformats.org/officeDocument/2006/relationships/image"/><Relationship Id="rId4" Target="../media/image6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8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32.png" Type="http://schemas.openxmlformats.org/officeDocument/2006/relationships/image"/><Relationship Id="rId25" Target="../media/image33.png" Type="http://schemas.openxmlformats.org/officeDocument/2006/relationships/image"/><Relationship Id="rId26" Target="../media/image34.svg" Type="http://schemas.openxmlformats.org/officeDocument/2006/relationships/image"/><Relationship Id="rId27" Target="../media/image35.png" Type="http://schemas.openxmlformats.org/officeDocument/2006/relationships/image"/><Relationship Id="rId28" Target="../media/image3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691699">
            <a:off x="15311864" y="3220273"/>
            <a:ext cx="4154462" cy="3863649"/>
          </a:xfrm>
          <a:custGeom>
            <a:avLst/>
            <a:gdLst/>
            <a:ahLst/>
            <a:cxnLst/>
            <a:rect r="r" b="b" t="t" l="l"/>
            <a:pathLst>
              <a:path h="3863649" w="4154462">
                <a:moveTo>
                  <a:pt x="0" y="0"/>
                </a:moveTo>
                <a:lnTo>
                  <a:pt x="4154461" y="0"/>
                </a:lnTo>
                <a:lnTo>
                  <a:pt x="4154461" y="3863649"/>
                </a:lnTo>
                <a:lnTo>
                  <a:pt x="0" y="3863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4944">
            <a:off x="-828357" y="3007444"/>
            <a:ext cx="4096277" cy="3630325"/>
          </a:xfrm>
          <a:custGeom>
            <a:avLst/>
            <a:gdLst/>
            <a:ahLst/>
            <a:cxnLst/>
            <a:rect r="r" b="b" t="t" l="l"/>
            <a:pathLst>
              <a:path h="3630325" w="4096277">
                <a:moveTo>
                  <a:pt x="0" y="0"/>
                </a:moveTo>
                <a:lnTo>
                  <a:pt x="4096277" y="0"/>
                </a:lnTo>
                <a:lnTo>
                  <a:pt x="4096277" y="3630325"/>
                </a:lnTo>
                <a:lnTo>
                  <a:pt x="0" y="3630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61051">
            <a:off x="12662573" y="7240317"/>
            <a:ext cx="3642065" cy="3848946"/>
          </a:xfrm>
          <a:custGeom>
            <a:avLst/>
            <a:gdLst/>
            <a:ahLst/>
            <a:cxnLst/>
            <a:rect r="r" b="b" t="t" l="l"/>
            <a:pathLst>
              <a:path h="3848946" w="3642065">
                <a:moveTo>
                  <a:pt x="0" y="0"/>
                </a:moveTo>
                <a:lnTo>
                  <a:pt x="3642065" y="0"/>
                </a:lnTo>
                <a:lnTo>
                  <a:pt x="3642065" y="3848946"/>
                </a:lnTo>
                <a:lnTo>
                  <a:pt x="0" y="38489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11245">
            <a:off x="7229722" y="8180178"/>
            <a:ext cx="4476094" cy="3731943"/>
          </a:xfrm>
          <a:custGeom>
            <a:avLst/>
            <a:gdLst/>
            <a:ahLst/>
            <a:cxnLst/>
            <a:rect r="r" b="b" t="t" l="l"/>
            <a:pathLst>
              <a:path h="3731943" w="4476094">
                <a:moveTo>
                  <a:pt x="0" y="0"/>
                </a:moveTo>
                <a:lnTo>
                  <a:pt x="4476094" y="0"/>
                </a:lnTo>
                <a:lnTo>
                  <a:pt x="4476094" y="3731943"/>
                </a:lnTo>
                <a:lnTo>
                  <a:pt x="0" y="37319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474403">
            <a:off x="6959966" y="-2524910"/>
            <a:ext cx="4368067" cy="4329846"/>
          </a:xfrm>
          <a:custGeom>
            <a:avLst/>
            <a:gdLst/>
            <a:ahLst/>
            <a:cxnLst/>
            <a:rect r="r" b="b" t="t" l="l"/>
            <a:pathLst>
              <a:path h="4329846" w="4368067">
                <a:moveTo>
                  <a:pt x="0" y="0"/>
                </a:moveTo>
                <a:lnTo>
                  <a:pt x="4368068" y="0"/>
                </a:lnTo>
                <a:lnTo>
                  <a:pt x="4368068" y="4329846"/>
                </a:lnTo>
                <a:lnTo>
                  <a:pt x="0" y="43298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059461" y="7107532"/>
            <a:ext cx="4373018" cy="4214496"/>
          </a:xfrm>
          <a:custGeom>
            <a:avLst/>
            <a:gdLst/>
            <a:ahLst/>
            <a:cxnLst/>
            <a:rect r="r" b="b" t="t" l="l"/>
            <a:pathLst>
              <a:path h="4214496" w="4373018">
                <a:moveTo>
                  <a:pt x="0" y="0"/>
                </a:moveTo>
                <a:lnTo>
                  <a:pt x="4373018" y="0"/>
                </a:lnTo>
                <a:lnTo>
                  <a:pt x="4373018" y="4214496"/>
                </a:lnTo>
                <a:lnTo>
                  <a:pt x="0" y="42144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356799">
            <a:off x="-2200203" y="7515623"/>
            <a:ext cx="3888820" cy="3485355"/>
          </a:xfrm>
          <a:custGeom>
            <a:avLst/>
            <a:gdLst/>
            <a:ahLst/>
            <a:cxnLst/>
            <a:rect r="r" b="b" t="t" l="l"/>
            <a:pathLst>
              <a:path h="3485355" w="3888820">
                <a:moveTo>
                  <a:pt x="0" y="0"/>
                </a:moveTo>
                <a:lnTo>
                  <a:pt x="3888820" y="0"/>
                </a:lnTo>
                <a:lnTo>
                  <a:pt x="3888820" y="3485354"/>
                </a:lnTo>
                <a:lnTo>
                  <a:pt x="0" y="348535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675348">
            <a:off x="12487240" y="-563389"/>
            <a:ext cx="3789402" cy="3685194"/>
          </a:xfrm>
          <a:custGeom>
            <a:avLst/>
            <a:gdLst/>
            <a:ahLst/>
            <a:cxnLst/>
            <a:rect r="r" b="b" t="t" l="l"/>
            <a:pathLst>
              <a:path h="3685194" w="3789402">
                <a:moveTo>
                  <a:pt x="0" y="0"/>
                </a:moveTo>
                <a:lnTo>
                  <a:pt x="3789402" y="0"/>
                </a:lnTo>
                <a:lnTo>
                  <a:pt x="3789402" y="3685193"/>
                </a:lnTo>
                <a:lnTo>
                  <a:pt x="0" y="36851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710027">
            <a:off x="2194216" y="-882445"/>
            <a:ext cx="4057937" cy="3692723"/>
          </a:xfrm>
          <a:custGeom>
            <a:avLst/>
            <a:gdLst/>
            <a:ahLst/>
            <a:cxnLst/>
            <a:rect r="r" b="b" t="t" l="l"/>
            <a:pathLst>
              <a:path h="3692723" w="4057937">
                <a:moveTo>
                  <a:pt x="0" y="0"/>
                </a:moveTo>
                <a:lnTo>
                  <a:pt x="4057938" y="0"/>
                </a:lnTo>
                <a:lnTo>
                  <a:pt x="4057938" y="3692723"/>
                </a:lnTo>
                <a:lnTo>
                  <a:pt x="0" y="36927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261574">
            <a:off x="16941865" y="-1490132"/>
            <a:ext cx="3763596" cy="3792036"/>
          </a:xfrm>
          <a:custGeom>
            <a:avLst/>
            <a:gdLst/>
            <a:ahLst/>
            <a:cxnLst/>
            <a:rect r="r" b="b" t="t" l="l"/>
            <a:pathLst>
              <a:path h="3792036" w="3763596">
                <a:moveTo>
                  <a:pt x="0" y="0"/>
                </a:moveTo>
                <a:lnTo>
                  <a:pt x="3763596" y="0"/>
                </a:lnTo>
                <a:lnTo>
                  <a:pt x="3763596" y="3792036"/>
                </a:lnTo>
                <a:lnTo>
                  <a:pt x="0" y="379203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2" id="12"/>
          <p:cNvSpPr txBox="true"/>
          <p:nvPr/>
        </p:nvSpPr>
        <p:spPr>
          <a:xfrm rot="0">
            <a:off x="4095309" y="3543934"/>
            <a:ext cx="10286632" cy="1278672"/>
          </a:xfrm>
          <a:prstGeom prst="rect">
            <a:avLst/>
          </a:prstGeom>
        </p:spPr>
        <p:txBody>
          <a:bodyPr anchor="t" rtlCol="false" tIns="0" lIns="0" bIns="0" rIns="0">
            <a:spAutoFit/>
          </a:bodyPr>
          <a:lstStyle/>
          <a:p>
            <a:pPr algn="ctr">
              <a:lnSpc>
                <a:spcPts val="9686"/>
              </a:lnSpc>
            </a:pPr>
            <a:r>
              <a:rPr lang="en-US" sz="9052">
                <a:solidFill>
                  <a:srgbClr val="558DFD"/>
                </a:solidFill>
                <a:latin typeface="Bobby Jones Soft"/>
                <a:ea typeface="Bobby Jones Soft"/>
                <a:cs typeface="Bobby Jones Soft"/>
                <a:sym typeface="Bobby Jones Soft"/>
              </a:rPr>
              <a:t>Diet Assistance</a:t>
            </a:r>
          </a:p>
        </p:txBody>
      </p:sp>
      <p:sp>
        <p:nvSpPr>
          <p:cNvPr name="TextBox 13" id="13"/>
          <p:cNvSpPr txBox="true"/>
          <p:nvPr/>
        </p:nvSpPr>
        <p:spPr>
          <a:xfrm rot="0">
            <a:off x="4218697" y="4833103"/>
            <a:ext cx="9850606" cy="1134192"/>
          </a:xfrm>
          <a:prstGeom prst="rect">
            <a:avLst/>
          </a:prstGeom>
        </p:spPr>
        <p:txBody>
          <a:bodyPr anchor="t" rtlCol="false" tIns="0" lIns="0" bIns="0" rIns="0">
            <a:spAutoFit/>
          </a:bodyPr>
          <a:lstStyle/>
          <a:p>
            <a:pPr algn="ctr">
              <a:lnSpc>
                <a:spcPts val="4526"/>
              </a:lnSpc>
              <a:spcBef>
                <a:spcPct val="0"/>
              </a:spcBef>
            </a:pPr>
            <a:r>
              <a:rPr lang="en-US" sz="3232">
                <a:solidFill>
                  <a:srgbClr val="000000"/>
                </a:solidFill>
                <a:latin typeface="Bricolage Grotesque"/>
                <a:ea typeface="Bricolage Grotesque"/>
                <a:cs typeface="Bricolage Grotesque"/>
                <a:sym typeface="Bricolage Grotesque"/>
              </a:rPr>
              <a:t>Food Insight: Penerapan AI untuk Memprediksi Nama dan Kalori Per 100 Gram dari Image Makanan</a:t>
            </a:r>
          </a:p>
        </p:txBody>
      </p:sp>
      <p:sp>
        <p:nvSpPr>
          <p:cNvPr name="Freeform 14" id="14"/>
          <p:cNvSpPr/>
          <p:nvPr/>
        </p:nvSpPr>
        <p:spPr>
          <a:xfrm flipH="false" flipV="false" rot="0">
            <a:off x="-2075123" y="-1202141"/>
            <a:ext cx="3294905" cy="3163108"/>
          </a:xfrm>
          <a:custGeom>
            <a:avLst/>
            <a:gdLst/>
            <a:ahLst/>
            <a:cxnLst/>
            <a:rect r="r" b="b" t="t" l="l"/>
            <a:pathLst>
              <a:path h="3163108" w="3294905">
                <a:moveTo>
                  <a:pt x="0" y="0"/>
                </a:moveTo>
                <a:lnTo>
                  <a:pt x="3294904" y="0"/>
                </a:lnTo>
                <a:lnTo>
                  <a:pt x="3294904" y="3163108"/>
                </a:lnTo>
                <a:lnTo>
                  <a:pt x="0" y="316310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503037">
            <a:off x="17148200" y="7696708"/>
            <a:ext cx="3294905" cy="2230322"/>
          </a:xfrm>
          <a:custGeom>
            <a:avLst/>
            <a:gdLst/>
            <a:ahLst/>
            <a:cxnLst/>
            <a:rect r="r" b="b" t="t" l="l"/>
            <a:pathLst>
              <a:path h="2230322" w="3294905">
                <a:moveTo>
                  <a:pt x="0" y="0"/>
                </a:moveTo>
                <a:lnTo>
                  <a:pt x="3294904" y="0"/>
                </a:lnTo>
                <a:lnTo>
                  <a:pt x="3294904" y="2230322"/>
                </a:lnTo>
                <a:lnTo>
                  <a:pt x="0" y="2230322"/>
                </a:lnTo>
                <a:lnTo>
                  <a:pt x="0" y="0"/>
                </a:lnTo>
                <a:close/>
              </a:path>
            </a:pathLst>
          </a:custGeom>
          <a:blipFill>
            <a:blip r:embed="rId22">
              <a:extLst>
                <a:ext uri="{96DAC541-7B7A-43D3-8B79-37D633B846F1}">
                  <asvg:svgBlip xmlns:asvg="http://schemas.microsoft.com/office/drawing/2016/SVG/main" r:embed="rId23"/>
                </a:ext>
              </a:extLst>
            </a:blip>
            <a:stretch>
              <a:fillRect l="0" t="0" r="0" b="-41822"/>
            </a:stretch>
          </a:blipFill>
        </p:spPr>
      </p:sp>
      <p:sp>
        <p:nvSpPr>
          <p:cNvPr name="TextBox 16" id="16"/>
          <p:cNvSpPr txBox="true"/>
          <p:nvPr/>
        </p:nvSpPr>
        <p:spPr>
          <a:xfrm rot="0">
            <a:off x="5687050" y="7059907"/>
            <a:ext cx="7103150" cy="8959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Bricolage Grotesque"/>
                <a:ea typeface="Bricolage Grotesque"/>
                <a:cs typeface="Bricolage Grotesque"/>
                <a:sym typeface="Bricolage Grotesque"/>
              </a:rPr>
              <a:t>Bina Nusantara University - Computer Science</a:t>
            </a:r>
          </a:p>
          <a:p>
            <a:pPr algn="ctr">
              <a:lnSpc>
                <a:spcPts val="3640"/>
              </a:lnSpc>
              <a:spcBef>
                <a:spcPct val="0"/>
              </a:spcBef>
            </a:pPr>
            <a:r>
              <a:rPr lang="en-US" sz="2600">
                <a:solidFill>
                  <a:srgbClr val="000000"/>
                </a:solidFill>
                <a:latin typeface="Bricolage Grotesque"/>
                <a:ea typeface="Bricolage Grotesque"/>
                <a:cs typeface="Bricolage Grotesque"/>
                <a:sym typeface="Bricolage Grotesque"/>
              </a:rPr>
              <a:t>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54506" y="7600646"/>
            <a:ext cx="3607581" cy="3476806"/>
          </a:xfrm>
          <a:custGeom>
            <a:avLst/>
            <a:gdLst/>
            <a:ahLst/>
            <a:cxnLst/>
            <a:rect r="r" b="b" t="t" l="l"/>
            <a:pathLst>
              <a:path h="3476806" w="3607581">
                <a:moveTo>
                  <a:pt x="0" y="0"/>
                </a:moveTo>
                <a:lnTo>
                  <a:pt x="3607581" y="0"/>
                </a:lnTo>
                <a:lnTo>
                  <a:pt x="3607581" y="3476806"/>
                </a:lnTo>
                <a:lnTo>
                  <a:pt x="0" y="34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9659">
            <a:off x="15708951" y="8173505"/>
            <a:ext cx="3100699" cy="3015430"/>
          </a:xfrm>
          <a:custGeom>
            <a:avLst/>
            <a:gdLst/>
            <a:ahLst/>
            <a:cxnLst/>
            <a:rect r="r" b="b" t="t" l="l"/>
            <a:pathLst>
              <a:path h="3015430" w="3100699">
                <a:moveTo>
                  <a:pt x="0" y="0"/>
                </a:moveTo>
                <a:lnTo>
                  <a:pt x="3100698" y="0"/>
                </a:lnTo>
                <a:lnTo>
                  <a:pt x="3100698" y="3015430"/>
                </a:lnTo>
                <a:lnTo>
                  <a:pt x="0" y="3015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48318" y="1863015"/>
            <a:ext cx="6191363" cy="7818205"/>
          </a:xfrm>
          <a:custGeom>
            <a:avLst/>
            <a:gdLst/>
            <a:ahLst/>
            <a:cxnLst/>
            <a:rect r="r" b="b" t="t" l="l"/>
            <a:pathLst>
              <a:path h="7818205" w="6191363">
                <a:moveTo>
                  <a:pt x="0" y="0"/>
                </a:moveTo>
                <a:lnTo>
                  <a:pt x="6191364" y="0"/>
                </a:lnTo>
                <a:lnTo>
                  <a:pt x="6191364" y="7818205"/>
                </a:lnTo>
                <a:lnTo>
                  <a:pt x="0" y="7818205"/>
                </a:lnTo>
                <a:lnTo>
                  <a:pt x="0" y="0"/>
                </a:lnTo>
                <a:close/>
              </a:path>
            </a:pathLst>
          </a:custGeom>
          <a:blipFill>
            <a:blip r:embed="rId6"/>
            <a:stretch>
              <a:fillRect l="0" t="0" r="0" b="0"/>
            </a:stretch>
          </a:blipFill>
        </p:spPr>
      </p:sp>
      <p:sp>
        <p:nvSpPr>
          <p:cNvPr name="TextBox 5" id="5"/>
          <p:cNvSpPr txBox="true"/>
          <p:nvPr/>
        </p:nvSpPr>
        <p:spPr>
          <a:xfrm rot="0">
            <a:off x="1028700" y="450140"/>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Product backlog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54506" y="7600646"/>
            <a:ext cx="3607581" cy="3476806"/>
          </a:xfrm>
          <a:custGeom>
            <a:avLst/>
            <a:gdLst/>
            <a:ahLst/>
            <a:cxnLst/>
            <a:rect r="r" b="b" t="t" l="l"/>
            <a:pathLst>
              <a:path h="3476806" w="3607581">
                <a:moveTo>
                  <a:pt x="0" y="0"/>
                </a:moveTo>
                <a:lnTo>
                  <a:pt x="3607581" y="0"/>
                </a:lnTo>
                <a:lnTo>
                  <a:pt x="3607581" y="3476806"/>
                </a:lnTo>
                <a:lnTo>
                  <a:pt x="0" y="34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9659">
            <a:off x="15708951" y="8173505"/>
            <a:ext cx="3100699" cy="3015430"/>
          </a:xfrm>
          <a:custGeom>
            <a:avLst/>
            <a:gdLst/>
            <a:ahLst/>
            <a:cxnLst/>
            <a:rect r="r" b="b" t="t" l="l"/>
            <a:pathLst>
              <a:path h="3015430" w="3100699">
                <a:moveTo>
                  <a:pt x="0" y="0"/>
                </a:moveTo>
                <a:lnTo>
                  <a:pt x="3100698" y="0"/>
                </a:lnTo>
                <a:lnTo>
                  <a:pt x="3100698" y="3015430"/>
                </a:lnTo>
                <a:lnTo>
                  <a:pt x="0" y="3015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18701" y="3845712"/>
            <a:ext cx="13050598" cy="3654167"/>
          </a:xfrm>
          <a:custGeom>
            <a:avLst/>
            <a:gdLst/>
            <a:ahLst/>
            <a:cxnLst/>
            <a:rect r="r" b="b" t="t" l="l"/>
            <a:pathLst>
              <a:path h="3654167" w="13050598">
                <a:moveTo>
                  <a:pt x="0" y="0"/>
                </a:moveTo>
                <a:lnTo>
                  <a:pt x="13050598" y="0"/>
                </a:lnTo>
                <a:lnTo>
                  <a:pt x="13050598" y="3654167"/>
                </a:lnTo>
                <a:lnTo>
                  <a:pt x="0" y="3654167"/>
                </a:lnTo>
                <a:lnTo>
                  <a:pt x="0" y="0"/>
                </a:lnTo>
                <a:close/>
              </a:path>
            </a:pathLst>
          </a:custGeom>
          <a:blipFill>
            <a:blip r:embed="rId6"/>
            <a:stretch>
              <a:fillRect l="0" t="0" r="0" b="0"/>
            </a:stretch>
          </a:blipFill>
        </p:spPr>
      </p:sp>
      <p:sp>
        <p:nvSpPr>
          <p:cNvPr name="TextBox 5" id="5"/>
          <p:cNvSpPr txBox="true"/>
          <p:nvPr/>
        </p:nvSpPr>
        <p:spPr>
          <a:xfrm rot="0">
            <a:off x="1028700" y="450140"/>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SPRINT backlog</a:t>
            </a:r>
          </a:p>
        </p:txBody>
      </p:sp>
      <p:sp>
        <p:nvSpPr>
          <p:cNvPr name="TextBox 6" id="6"/>
          <p:cNvSpPr txBox="true"/>
          <p:nvPr/>
        </p:nvSpPr>
        <p:spPr>
          <a:xfrm rot="0">
            <a:off x="3493371" y="2677849"/>
            <a:ext cx="7704654"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 </a:t>
            </a:r>
            <a:r>
              <a:rPr lang="en-US" sz="2600">
                <a:solidFill>
                  <a:srgbClr val="000000"/>
                </a:solidFill>
                <a:latin typeface="Bricolage Grotesque"/>
                <a:ea typeface="Bricolage Grotesque"/>
                <a:cs typeface="Bricolage Grotesque"/>
                <a:sym typeface="Bricolage Grotesque"/>
              </a:rPr>
              <a:t>Sprint 1 (Minggu 1–2)</a:t>
            </a:r>
          </a:p>
          <a:p>
            <a:pPr algn="ctr">
              <a:lnSpc>
                <a:spcPts val="3640"/>
              </a:lnSpc>
              <a:spcBef>
                <a:spcPct val="0"/>
              </a:spcBef>
            </a:pPr>
            <a:r>
              <a:rPr lang="en-US" sz="2600">
                <a:solidFill>
                  <a:srgbClr val="000000"/>
                </a:solidFill>
                <a:latin typeface="Bricolage Grotesque"/>
                <a:ea typeface="Bricolage Grotesque"/>
                <a:cs typeface="Bricolage Grotesque"/>
                <a:sym typeface="Bricolage Grotesque"/>
              </a:rPr>
              <a:t>Persiapan awal (perencanaan, setup, desain dasar)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54506" y="7600646"/>
            <a:ext cx="3607581" cy="3476806"/>
          </a:xfrm>
          <a:custGeom>
            <a:avLst/>
            <a:gdLst/>
            <a:ahLst/>
            <a:cxnLst/>
            <a:rect r="r" b="b" t="t" l="l"/>
            <a:pathLst>
              <a:path h="3476806" w="3607581">
                <a:moveTo>
                  <a:pt x="0" y="0"/>
                </a:moveTo>
                <a:lnTo>
                  <a:pt x="3607581" y="0"/>
                </a:lnTo>
                <a:lnTo>
                  <a:pt x="3607581" y="3476806"/>
                </a:lnTo>
                <a:lnTo>
                  <a:pt x="0" y="34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9659">
            <a:off x="15708951" y="8173505"/>
            <a:ext cx="3100699" cy="3015430"/>
          </a:xfrm>
          <a:custGeom>
            <a:avLst/>
            <a:gdLst/>
            <a:ahLst/>
            <a:cxnLst/>
            <a:rect r="r" b="b" t="t" l="l"/>
            <a:pathLst>
              <a:path h="3015430" w="3100699">
                <a:moveTo>
                  <a:pt x="0" y="0"/>
                </a:moveTo>
                <a:lnTo>
                  <a:pt x="3100698" y="0"/>
                </a:lnTo>
                <a:lnTo>
                  <a:pt x="3100698" y="3015430"/>
                </a:lnTo>
                <a:lnTo>
                  <a:pt x="0" y="3015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73362" y="3815903"/>
            <a:ext cx="12941276" cy="3542674"/>
          </a:xfrm>
          <a:custGeom>
            <a:avLst/>
            <a:gdLst/>
            <a:ahLst/>
            <a:cxnLst/>
            <a:rect r="r" b="b" t="t" l="l"/>
            <a:pathLst>
              <a:path h="3542674" w="12941276">
                <a:moveTo>
                  <a:pt x="0" y="0"/>
                </a:moveTo>
                <a:lnTo>
                  <a:pt x="12941276" y="0"/>
                </a:lnTo>
                <a:lnTo>
                  <a:pt x="12941276" y="3542674"/>
                </a:lnTo>
                <a:lnTo>
                  <a:pt x="0" y="3542674"/>
                </a:lnTo>
                <a:lnTo>
                  <a:pt x="0" y="0"/>
                </a:lnTo>
                <a:close/>
              </a:path>
            </a:pathLst>
          </a:custGeom>
          <a:blipFill>
            <a:blip r:embed="rId6"/>
            <a:stretch>
              <a:fillRect l="0" t="0" r="0" b="0"/>
            </a:stretch>
          </a:blipFill>
        </p:spPr>
      </p:sp>
      <p:sp>
        <p:nvSpPr>
          <p:cNvPr name="TextBox 5" id="5"/>
          <p:cNvSpPr txBox="true"/>
          <p:nvPr/>
        </p:nvSpPr>
        <p:spPr>
          <a:xfrm rot="0">
            <a:off x="1028700" y="450140"/>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SPRINT backlog</a:t>
            </a:r>
          </a:p>
        </p:txBody>
      </p:sp>
      <p:sp>
        <p:nvSpPr>
          <p:cNvPr name="TextBox 6" id="6"/>
          <p:cNvSpPr txBox="true"/>
          <p:nvPr/>
        </p:nvSpPr>
        <p:spPr>
          <a:xfrm rot="0">
            <a:off x="3493371" y="2677849"/>
            <a:ext cx="8586907"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Sprint 2 (Minggu 3–4)</a:t>
            </a:r>
          </a:p>
          <a:p>
            <a:pPr algn="l">
              <a:lnSpc>
                <a:spcPts val="3640"/>
              </a:lnSpc>
              <a:spcBef>
                <a:spcPct val="0"/>
              </a:spcBef>
            </a:pPr>
            <a:r>
              <a:rPr lang="en-US" sz="2600">
                <a:solidFill>
                  <a:srgbClr val="000000"/>
                </a:solidFill>
                <a:latin typeface="Bricolage Grotesque"/>
                <a:ea typeface="Bricolage Grotesque"/>
                <a:cs typeface="Bricolage Grotesque"/>
                <a:sym typeface="Bricolage Grotesque"/>
              </a:rPr>
              <a:t>Pengumpulan &amp; Preprocessing Data, Setup Model Dasar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54506" y="7600646"/>
            <a:ext cx="3607581" cy="3476806"/>
          </a:xfrm>
          <a:custGeom>
            <a:avLst/>
            <a:gdLst/>
            <a:ahLst/>
            <a:cxnLst/>
            <a:rect r="r" b="b" t="t" l="l"/>
            <a:pathLst>
              <a:path h="3476806" w="3607581">
                <a:moveTo>
                  <a:pt x="0" y="0"/>
                </a:moveTo>
                <a:lnTo>
                  <a:pt x="3607581" y="0"/>
                </a:lnTo>
                <a:lnTo>
                  <a:pt x="3607581" y="3476806"/>
                </a:lnTo>
                <a:lnTo>
                  <a:pt x="0" y="34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9659">
            <a:off x="15708951" y="8173505"/>
            <a:ext cx="3100699" cy="3015430"/>
          </a:xfrm>
          <a:custGeom>
            <a:avLst/>
            <a:gdLst/>
            <a:ahLst/>
            <a:cxnLst/>
            <a:rect r="r" b="b" t="t" l="l"/>
            <a:pathLst>
              <a:path h="3015430" w="3100699">
                <a:moveTo>
                  <a:pt x="0" y="0"/>
                </a:moveTo>
                <a:lnTo>
                  <a:pt x="3100698" y="0"/>
                </a:lnTo>
                <a:lnTo>
                  <a:pt x="3100698" y="3015430"/>
                </a:lnTo>
                <a:lnTo>
                  <a:pt x="0" y="3015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10697" y="3811617"/>
            <a:ext cx="12066606" cy="4208229"/>
          </a:xfrm>
          <a:custGeom>
            <a:avLst/>
            <a:gdLst/>
            <a:ahLst/>
            <a:cxnLst/>
            <a:rect r="r" b="b" t="t" l="l"/>
            <a:pathLst>
              <a:path h="4208229" w="12066606">
                <a:moveTo>
                  <a:pt x="0" y="0"/>
                </a:moveTo>
                <a:lnTo>
                  <a:pt x="12066606" y="0"/>
                </a:lnTo>
                <a:lnTo>
                  <a:pt x="12066606" y="4208229"/>
                </a:lnTo>
                <a:lnTo>
                  <a:pt x="0" y="4208229"/>
                </a:lnTo>
                <a:lnTo>
                  <a:pt x="0" y="0"/>
                </a:lnTo>
                <a:close/>
              </a:path>
            </a:pathLst>
          </a:custGeom>
          <a:blipFill>
            <a:blip r:embed="rId6"/>
            <a:stretch>
              <a:fillRect l="0" t="0" r="0" b="0"/>
            </a:stretch>
          </a:blipFill>
        </p:spPr>
      </p:sp>
      <p:sp>
        <p:nvSpPr>
          <p:cNvPr name="TextBox 5" id="5"/>
          <p:cNvSpPr txBox="true"/>
          <p:nvPr/>
        </p:nvSpPr>
        <p:spPr>
          <a:xfrm rot="0">
            <a:off x="1028700" y="450140"/>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SPRINT backlog</a:t>
            </a:r>
          </a:p>
        </p:txBody>
      </p:sp>
      <p:sp>
        <p:nvSpPr>
          <p:cNvPr name="TextBox 6" id="6"/>
          <p:cNvSpPr txBox="true"/>
          <p:nvPr/>
        </p:nvSpPr>
        <p:spPr>
          <a:xfrm rot="0">
            <a:off x="3493371" y="2677849"/>
            <a:ext cx="6889790"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Sprint 3 (Minggu 5–6)</a:t>
            </a:r>
          </a:p>
          <a:p>
            <a:pPr algn="l">
              <a:lnSpc>
                <a:spcPts val="3640"/>
              </a:lnSpc>
              <a:spcBef>
                <a:spcPct val="0"/>
              </a:spcBef>
            </a:pPr>
            <a:r>
              <a:rPr lang="en-US" sz="2600">
                <a:solidFill>
                  <a:srgbClr val="000000"/>
                </a:solidFill>
                <a:latin typeface="Bricolage Grotesque"/>
                <a:ea typeface="Bricolage Grotesque"/>
                <a:cs typeface="Bricolage Grotesque"/>
                <a:sym typeface="Bricolage Grotesque"/>
              </a:rPr>
              <a:t>Pelatihan Model CNN &amp; Integrasi API Prediksi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54506" y="7600646"/>
            <a:ext cx="3607581" cy="3476806"/>
          </a:xfrm>
          <a:custGeom>
            <a:avLst/>
            <a:gdLst/>
            <a:ahLst/>
            <a:cxnLst/>
            <a:rect r="r" b="b" t="t" l="l"/>
            <a:pathLst>
              <a:path h="3476806" w="3607581">
                <a:moveTo>
                  <a:pt x="0" y="0"/>
                </a:moveTo>
                <a:lnTo>
                  <a:pt x="3607581" y="0"/>
                </a:lnTo>
                <a:lnTo>
                  <a:pt x="3607581" y="3476806"/>
                </a:lnTo>
                <a:lnTo>
                  <a:pt x="0" y="34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9659">
            <a:off x="15708951" y="8173505"/>
            <a:ext cx="3100699" cy="3015430"/>
          </a:xfrm>
          <a:custGeom>
            <a:avLst/>
            <a:gdLst/>
            <a:ahLst/>
            <a:cxnLst/>
            <a:rect r="r" b="b" t="t" l="l"/>
            <a:pathLst>
              <a:path h="3015430" w="3100699">
                <a:moveTo>
                  <a:pt x="0" y="0"/>
                </a:moveTo>
                <a:lnTo>
                  <a:pt x="3100698" y="0"/>
                </a:lnTo>
                <a:lnTo>
                  <a:pt x="3100698" y="3015430"/>
                </a:lnTo>
                <a:lnTo>
                  <a:pt x="0" y="3015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48985" y="3899125"/>
            <a:ext cx="12390029" cy="3701521"/>
          </a:xfrm>
          <a:custGeom>
            <a:avLst/>
            <a:gdLst/>
            <a:ahLst/>
            <a:cxnLst/>
            <a:rect r="r" b="b" t="t" l="l"/>
            <a:pathLst>
              <a:path h="3701521" w="12390029">
                <a:moveTo>
                  <a:pt x="0" y="0"/>
                </a:moveTo>
                <a:lnTo>
                  <a:pt x="12390030" y="0"/>
                </a:lnTo>
                <a:lnTo>
                  <a:pt x="12390030" y="3701521"/>
                </a:lnTo>
                <a:lnTo>
                  <a:pt x="0" y="3701521"/>
                </a:lnTo>
                <a:lnTo>
                  <a:pt x="0" y="0"/>
                </a:lnTo>
                <a:close/>
              </a:path>
            </a:pathLst>
          </a:custGeom>
          <a:blipFill>
            <a:blip r:embed="rId6"/>
            <a:stretch>
              <a:fillRect l="0" t="0" r="0" b="0"/>
            </a:stretch>
          </a:blipFill>
        </p:spPr>
      </p:sp>
      <p:sp>
        <p:nvSpPr>
          <p:cNvPr name="TextBox 5" id="5"/>
          <p:cNvSpPr txBox="true"/>
          <p:nvPr/>
        </p:nvSpPr>
        <p:spPr>
          <a:xfrm rot="0">
            <a:off x="1028700" y="450140"/>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SPRINT backlog</a:t>
            </a:r>
          </a:p>
        </p:txBody>
      </p:sp>
      <p:sp>
        <p:nvSpPr>
          <p:cNvPr name="TextBox 6" id="6"/>
          <p:cNvSpPr txBox="true"/>
          <p:nvPr/>
        </p:nvSpPr>
        <p:spPr>
          <a:xfrm rot="0">
            <a:off x="3493371" y="2677849"/>
            <a:ext cx="4860965"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Sprint 4 (Minggu 7–8)</a:t>
            </a:r>
          </a:p>
          <a:p>
            <a:pPr algn="l">
              <a:lnSpc>
                <a:spcPts val="3640"/>
              </a:lnSpc>
              <a:spcBef>
                <a:spcPct val="0"/>
              </a:spcBef>
            </a:pPr>
            <a:r>
              <a:rPr lang="en-US" sz="2600">
                <a:solidFill>
                  <a:srgbClr val="000000"/>
                </a:solidFill>
                <a:latin typeface="Bricolage Grotesque"/>
                <a:ea typeface="Bricolage Grotesque"/>
                <a:cs typeface="Bricolage Grotesque"/>
                <a:sym typeface="Bricolage Grotesque"/>
              </a:rPr>
              <a:t>Int</a:t>
            </a:r>
            <a:r>
              <a:rPr lang="en-US" sz="2600">
                <a:solidFill>
                  <a:srgbClr val="000000"/>
                </a:solidFill>
                <a:latin typeface="Bricolage Grotesque"/>
                <a:ea typeface="Bricolage Grotesque"/>
                <a:cs typeface="Bricolage Grotesque"/>
                <a:sym typeface="Bricolage Grotesque"/>
              </a:rPr>
              <a:t>egrasi History &amp; User Testing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54506" y="7600646"/>
            <a:ext cx="3607581" cy="3476806"/>
          </a:xfrm>
          <a:custGeom>
            <a:avLst/>
            <a:gdLst/>
            <a:ahLst/>
            <a:cxnLst/>
            <a:rect r="r" b="b" t="t" l="l"/>
            <a:pathLst>
              <a:path h="3476806" w="3607581">
                <a:moveTo>
                  <a:pt x="0" y="0"/>
                </a:moveTo>
                <a:lnTo>
                  <a:pt x="3607581" y="0"/>
                </a:lnTo>
                <a:lnTo>
                  <a:pt x="3607581" y="3476806"/>
                </a:lnTo>
                <a:lnTo>
                  <a:pt x="0" y="34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9659">
            <a:off x="15708951" y="8173505"/>
            <a:ext cx="3100699" cy="3015430"/>
          </a:xfrm>
          <a:custGeom>
            <a:avLst/>
            <a:gdLst/>
            <a:ahLst/>
            <a:cxnLst/>
            <a:rect r="r" b="b" t="t" l="l"/>
            <a:pathLst>
              <a:path h="3015430" w="3100699">
                <a:moveTo>
                  <a:pt x="0" y="0"/>
                </a:moveTo>
                <a:lnTo>
                  <a:pt x="3100698" y="0"/>
                </a:lnTo>
                <a:lnTo>
                  <a:pt x="3100698" y="3015430"/>
                </a:lnTo>
                <a:lnTo>
                  <a:pt x="0" y="3015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89630" y="4110803"/>
            <a:ext cx="12908740" cy="2952874"/>
          </a:xfrm>
          <a:custGeom>
            <a:avLst/>
            <a:gdLst/>
            <a:ahLst/>
            <a:cxnLst/>
            <a:rect r="r" b="b" t="t" l="l"/>
            <a:pathLst>
              <a:path h="2952874" w="12908740">
                <a:moveTo>
                  <a:pt x="0" y="0"/>
                </a:moveTo>
                <a:lnTo>
                  <a:pt x="12908740" y="0"/>
                </a:lnTo>
                <a:lnTo>
                  <a:pt x="12908740" y="2952874"/>
                </a:lnTo>
                <a:lnTo>
                  <a:pt x="0" y="2952874"/>
                </a:lnTo>
                <a:lnTo>
                  <a:pt x="0" y="0"/>
                </a:lnTo>
                <a:close/>
              </a:path>
            </a:pathLst>
          </a:custGeom>
          <a:blipFill>
            <a:blip r:embed="rId6"/>
            <a:stretch>
              <a:fillRect l="0" t="0" r="0" b="0"/>
            </a:stretch>
          </a:blipFill>
        </p:spPr>
      </p:sp>
      <p:sp>
        <p:nvSpPr>
          <p:cNvPr name="TextBox 5" id="5"/>
          <p:cNvSpPr txBox="true"/>
          <p:nvPr/>
        </p:nvSpPr>
        <p:spPr>
          <a:xfrm rot="0">
            <a:off x="1028700" y="450140"/>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SPRINT backlog</a:t>
            </a:r>
          </a:p>
        </p:txBody>
      </p:sp>
      <p:sp>
        <p:nvSpPr>
          <p:cNvPr name="TextBox 6" id="6"/>
          <p:cNvSpPr txBox="true"/>
          <p:nvPr/>
        </p:nvSpPr>
        <p:spPr>
          <a:xfrm rot="0">
            <a:off x="3493371" y="2677849"/>
            <a:ext cx="6243995"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Sprint 5 (Minggu 9–10)</a:t>
            </a:r>
          </a:p>
          <a:p>
            <a:pPr algn="l">
              <a:lnSpc>
                <a:spcPts val="3640"/>
              </a:lnSpc>
              <a:spcBef>
                <a:spcPct val="0"/>
              </a:spcBef>
            </a:pPr>
            <a:r>
              <a:rPr lang="en-US" sz="2600">
                <a:solidFill>
                  <a:srgbClr val="000000"/>
                </a:solidFill>
                <a:latin typeface="Bricolage Grotesque"/>
                <a:ea typeface="Bricolage Grotesque"/>
                <a:cs typeface="Bricolage Grotesque"/>
                <a:sym typeface="Bricolage Grotesque"/>
              </a:rPr>
              <a:t>Dokumentasi, Deployment, dan Finalisasi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54506" y="7600646"/>
            <a:ext cx="3607581" cy="3476806"/>
          </a:xfrm>
          <a:custGeom>
            <a:avLst/>
            <a:gdLst/>
            <a:ahLst/>
            <a:cxnLst/>
            <a:rect r="r" b="b" t="t" l="l"/>
            <a:pathLst>
              <a:path h="3476806" w="3607581">
                <a:moveTo>
                  <a:pt x="0" y="0"/>
                </a:moveTo>
                <a:lnTo>
                  <a:pt x="3607581" y="0"/>
                </a:lnTo>
                <a:lnTo>
                  <a:pt x="3607581" y="3476806"/>
                </a:lnTo>
                <a:lnTo>
                  <a:pt x="0" y="34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9659">
            <a:off x="15708951" y="8173505"/>
            <a:ext cx="3100699" cy="3015430"/>
          </a:xfrm>
          <a:custGeom>
            <a:avLst/>
            <a:gdLst/>
            <a:ahLst/>
            <a:cxnLst/>
            <a:rect r="r" b="b" t="t" l="l"/>
            <a:pathLst>
              <a:path h="3015430" w="3100699">
                <a:moveTo>
                  <a:pt x="0" y="0"/>
                </a:moveTo>
                <a:lnTo>
                  <a:pt x="3100698" y="0"/>
                </a:lnTo>
                <a:lnTo>
                  <a:pt x="3100698" y="3015430"/>
                </a:lnTo>
                <a:lnTo>
                  <a:pt x="0" y="3015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38838" y="4344585"/>
            <a:ext cx="12410323" cy="1597829"/>
          </a:xfrm>
          <a:custGeom>
            <a:avLst/>
            <a:gdLst/>
            <a:ahLst/>
            <a:cxnLst/>
            <a:rect r="r" b="b" t="t" l="l"/>
            <a:pathLst>
              <a:path h="1597829" w="12410323">
                <a:moveTo>
                  <a:pt x="0" y="0"/>
                </a:moveTo>
                <a:lnTo>
                  <a:pt x="12410324" y="0"/>
                </a:lnTo>
                <a:lnTo>
                  <a:pt x="12410324" y="1597830"/>
                </a:lnTo>
                <a:lnTo>
                  <a:pt x="0" y="1597830"/>
                </a:lnTo>
                <a:lnTo>
                  <a:pt x="0" y="0"/>
                </a:lnTo>
                <a:close/>
              </a:path>
            </a:pathLst>
          </a:custGeom>
          <a:blipFill>
            <a:blip r:embed="rId6"/>
            <a:stretch>
              <a:fillRect l="0" t="0" r="0" b="0"/>
            </a:stretch>
          </a:blipFill>
        </p:spPr>
      </p:sp>
      <p:sp>
        <p:nvSpPr>
          <p:cNvPr name="TextBox 5" id="5"/>
          <p:cNvSpPr txBox="true"/>
          <p:nvPr/>
        </p:nvSpPr>
        <p:spPr>
          <a:xfrm rot="0">
            <a:off x="1028700" y="450140"/>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SPRINT backlog</a:t>
            </a:r>
          </a:p>
        </p:txBody>
      </p:sp>
      <p:sp>
        <p:nvSpPr>
          <p:cNvPr name="TextBox 6" id="6"/>
          <p:cNvSpPr txBox="true"/>
          <p:nvPr/>
        </p:nvSpPr>
        <p:spPr>
          <a:xfrm rot="0">
            <a:off x="3493371" y="2677849"/>
            <a:ext cx="3928110" cy="8959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Sprint 6 (Minggu 11–12)</a:t>
            </a:r>
          </a:p>
          <a:p>
            <a:pPr algn="l">
              <a:lnSpc>
                <a:spcPts val="3640"/>
              </a:lnSpc>
              <a:spcBef>
                <a:spcPct val="0"/>
              </a:spcBef>
            </a:pPr>
            <a:r>
              <a:rPr lang="en-US" sz="2600">
                <a:solidFill>
                  <a:srgbClr val="000000"/>
                </a:solidFill>
                <a:latin typeface="Bricolage Grotesque"/>
                <a:ea typeface="Bricolage Grotesque"/>
                <a:cs typeface="Bricolage Grotesque"/>
                <a:sym typeface="Bricolage Grotesque"/>
              </a:rPr>
              <a:t>Laporan PKM-KC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8843725" y="2728358"/>
            <a:ext cx="8115300" cy="2337036"/>
          </a:xfrm>
          <a:custGeom>
            <a:avLst/>
            <a:gdLst/>
            <a:ahLst/>
            <a:cxnLst/>
            <a:rect r="r" b="b" t="t" l="l"/>
            <a:pathLst>
              <a:path h="2337036" w="8115300">
                <a:moveTo>
                  <a:pt x="0" y="0"/>
                </a:moveTo>
                <a:lnTo>
                  <a:pt x="8115300" y="0"/>
                </a:lnTo>
                <a:lnTo>
                  <a:pt x="8115300" y="2337036"/>
                </a:lnTo>
                <a:lnTo>
                  <a:pt x="0" y="2337036"/>
                </a:lnTo>
                <a:lnTo>
                  <a:pt x="0" y="0"/>
                </a:lnTo>
                <a:close/>
              </a:path>
            </a:pathLst>
          </a:custGeom>
          <a:blipFill>
            <a:blip r:embed="rId2"/>
            <a:stretch>
              <a:fillRect l="-21101" t="-63101" r="-8621" b="-66633"/>
            </a:stretch>
          </a:blipFill>
        </p:spPr>
      </p:sp>
      <p:sp>
        <p:nvSpPr>
          <p:cNvPr name="Freeform 3" id="3"/>
          <p:cNvSpPr/>
          <p:nvPr/>
        </p:nvSpPr>
        <p:spPr>
          <a:xfrm flipH="false" flipV="false" rot="0">
            <a:off x="1666772" y="4054505"/>
            <a:ext cx="6837396" cy="2920699"/>
          </a:xfrm>
          <a:custGeom>
            <a:avLst/>
            <a:gdLst/>
            <a:ahLst/>
            <a:cxnLst/>
            <a:rect r="r" b="b" t="t" l="l"/>
            <a:pathLst>
              <a:path h="2920699" w="6837396">
                <a:moveTo>
                  <a:pt x="0" y="0"/>
                </a:moveTo>
                <a:lnTo>
                  <a:pt x="6837396" y="0"/>
                </a:lnTo>
                <a:lnTo>
                  <a:pt x="6837396" y="2920699"/>
                </a:lnTo>
                <a:lnTo>
                  <a:pt x="0" y="2920699"/>
                </a:lnTo>
                <a:lnTo>
                  <a:pt x="0" y="0"/>
                </a:lnTo>
                <a:close/>
              </a:path>
            </a:pathLst>
          </a:custGeom>
          <a:blipFill>
            <a:blip r:embed="rId3"/>
            <a:stretch>
              <a:fillRect l="-12229" t="0" r="-4158" b="0"/>
            </a:stretch>
          </a:blipFill>
        </p:spPr>
      </p:sp>
      <p:sp>
        <p:nvSpPr>
          <p:cNvPr name="Freeform 4" id="4"/>
          <p:cNvSpPr/>
          <p:nvPr/>
        </p:nvSpPr>
        <p:spPr>
          <a:xfrm flipH="false" flipV="false" rot="0">
            <a:off x="8843725" y="5930737"/>
            <a:ext cx="7912725" cy="2088935"/>
          </a:xfrm>
          <a:custGeom>
            <a:avLst/>
            <a:gdLst/>
            <a:ahLst/>
            <a:cxnLst/>
            <a:rect r="r" b="b" t="t" l="l"/>
            <a:pathLst>
              <a:path h="2088935" w="7912725">
                <a:moveTo>
                  <a:pt x="0" y="0"/>
                </a:moveTo>
                <a:lnTo>
                  <a:pt x="7912725" y="0"/>
                </a:lnTo>
                <a:lnTo>
                  <a:pt x="7912725" y="2088934"/>
                </a:lnTo>
                <a:lnTo>
                  <a:pt x="0" y="2088934"/>
                </a:lnTo>
                <a:lnTo>
                  <a:pt x="0" y="0"/>
                </a:lnTo>
                <a:close/>
              </a:path>
            </a:pathLst>
          </a:custGeom>
          <a:blipFill>
            <a:blip r:embed="rId4"/>
            <a:stretch>
              <a:fillRect l="0" t="0" r="-2583" b="0"/>
            </a:stretch>
          </a:blipFill>
        </p:spPr>
      </p:sp>
      <p:sp>
        <p:nvSpPr>
          <p:cNvPr name="TextBox 5" id="5"/>
          <p:cNvSpPr txBox="true"/>
          <p:nvPr/>
        </p:nvSpPr>
        <p:spPr>
          <a:xfrm rot="0">
            <a:off x="1028700" y="450140"/>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Contribution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598412" y="2170785"/>
            <a:ext cx="11091175" cy="6576677"/>
          </a:xfrm>
          <a:custGeom>
            <a:avLst/>
            <a:gdLst/>
            <a:ahLst/>
            <a:cxnLst/>
            <a:rect r="r" b="b" t="t" l="l"/>
            <a:pathLst>
              <a:path h="6576677" w="11091175">
                <a:moveTo>
                  <a:pt x="0" y="0"/>
                </a:moveTo>
                <a:lnTo>
                  <a:pt x="11091176" y="0"/>
                </a:lnTo>
                <a:lnTo>
                  <a:pt x="11091176" y="6576677"/>
                </a:lnTo>
                <a:lnTo>
                  <a:pt x="0" y="6576677"/>
                </a:lnTo>
                <a:lnTo>
                  <a:pt x="0" y="0"/>
                </a:lnTo>
                <a:close/>
              </a:path>
            </a:pathLst>
          </a:custGeom>
          <a:blipFill>
            <a:blip r:embed="rId2"/>
            <a:stretch>
              <a:fillRect l="-17884" t="-9792" r="-6542" b="-1651"/>
            </a:stretch>
          </a:blipFill>
        </p:spPr>
      </p:sp>
      <p:sp>
        <p:nvSpPr>
          <p:cNvPr name="TextBox 3" id="3"/>
          <p:cNvSpPr txBox="true"/>
          <p:nvPr/>
        </p:nvSpPr>
        <p:spPr>
          <a:xfrm rot="0">
            <a:off x="1028700" y="450140"/>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Contribution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80105" y="1944646"/>
            <a:ext cx="3376486" cy="2662818"/>
            <a:chOff x="0" y="0"/>
            <a:chExt cx="4501981" cy="3550424"/>
          </a:xfrm>
        </p:grpSpPr>
        <p:grpSp>
          <p:nvGrpSpPr>
            <p:cNvPr name="Group 3" id="3"/>
            <p:cNvGrpSpPr/>
            <p:nvPr/>
          </p:nvGrpSpPr>
          <p:grpSpPr>
            <a:xfrm rot="0">
              <a:off x="0" y="0"/>
              <a:ext cx="295049" cy="3550424"/>
              <a:chOff x="0" y="0"/>
              <a:chExt cx="61939" cy="745327"/>
            </a:xfrm>
          </p:grpSpPr>
          <p:sp>
            <p:nvSpPr>
              <p:cNvPr name="Freeform 4" id="4"/>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5" id="5"/>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6" id="6"/>
            <p:cNvGrpSpPr/>
            <p:nvPr/>
          </p:nvGrpSpPr>
          <p:grpSpPr>
            <a:xfrm rot="0">
              <a:off x="4206932" y="0"/>
              <a:ext cx="295049" cy="3550424"/>
              <a:chOff x="0" y="0"/>
              <a:chExt cx="61939" cy="745327"/>
            </a:xfrm>
          </p:grpSpPr>
          <p:sp>
            <p:nvSpPr>
              <p:cNvPr name="Freeform 7" id="7"/>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8" id="8"/>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9" id="9"/>
          <p:cNvSpPr/>
          <p:nvPr/>
        </p:nvSpPr>
        <p:spPr>
          <a:xfrm flipH="false" flipV="false" rot="0">
            <a:off x="1166486" y="1944646"/>
            <a:ext cx="6796277" cy="3384077"/>
          </a:xfrm>
          <a:custGeom>
            <a:avLst/>
            <a:gdLst/>
            <a:ahLst/>
            <a:cxnLst/>
            <a:rect r="r" b="b" t="t" l="l"/>
            <a:pathLst>
              <a:path h="3384077" w="6796277">
                <a:moveTo>
                  <a:pt x="0" y="0"/>
                </a:moveTo>
                <a:lnTo>
                  <a:pt x="6796277" y="0"/>
                </a:lnTo>
                <a:lnTo>
                  <a:pt x="6796277" y="3384077"/>
                </a:lnTo>
                <a:lnTo>
                  <a:pt x="0" y="3384077"/>
                </a:lnTo>
                <a:lnTo>
                  <a:pt x="0" y="0"/>
                </a:lnTo>
                <a:close/>
              </a:path>
            </a:pathLst>
          </a:custGeom>
          <a:blipFill>
            <a:blip r:embed="rId2"/>
            <a:stretch>
              <a:fillRect l="0" t="0" r="0" b="0"/>
            </a:stretch>
          </a:blipFill>
        </p:spPr>
      </p:sp>
      <p:sp>
        <p:nvSpPr>
          <p:cNvPr name="Freeform 10" id="10"/>
          <p:cNvSpPr/>
          <p:nvPr/>
        </p:nvSpPr>
        <p:spPr>
          <a:xfrm flipH="false" flipV="false" rot="0">
            <a:off x="780105" y="5809188"/>
            <a:ext cx="8363895" cy="3760946"/>
          </a:xfrm>
          <a:custGeom>
            <a:avLst/>
            <a:gdLst/>
            <a:ahLst/>
            <a:cxnLst/>
            <a:rect r="r" b="b" t="t" l="l"/>
            <a:pathLst>
              <a:path h="3760946" w="8363895">
                <a:moveTo>
                  <a:pt x="0" y="0"/>
                </a:moveTo>
                <a:lnTo>
                  <a:pt x="8363895" y="0"/>
                </a:lnTo>
                <a:lnTo>
                  <a:pt x="8363895" y="3760946"/>
                </a:lnTo>
                <a:lnTo>
                  <a:pt x="0" y="3760946"/>
                </a:lnTo>
                <a:lnTo>
                  <a:pt x="0" y="0"/>
                </a:lnTo>
                <a:close/>
              </a:path>
            </a:pathLst>
          </a:custGeom>
          <a:blipFill>
            <a:blip r:embed="rId3"/>
            <a:stretch>
              <a:fillRect l="0" t="0" r="0" b="0"/>
            </a:stretch>
          </a:blipFill>
        </p:spPr>
      </p:sp>
      <p:sp>
        <p:nvSpPr>
          <p:cNvPr name="Freeform 11" id="11"/>
          <p:cNvSpPr/>
          <p:nvPr/>
        </p:nvSpPr>
        <p:spPr>
          <a:xfrm flipH="false" flipV="false" rot="0">
            <a:off x="8755889" y="2006417"/>
            <a:ext cx="8503411" cy="3409515"/>
          </a:xfrm>
          <a:custGeom>
            <a:avLst/>
            <a:gdLst/>
            <a:ahLst/>
            <a:cxnLst/>
            <a:rect r="r" b="b" t="t" l="l"/>
            <a:pathLst>
              <a:path h="3409515" w="8503411">
                <a:moveTo>
                  <a:pt x="0" y="0"/>
                </a:moveTo>
                <a:lnTo>
                  <a:pt x="8503411" y="0"/>
                </a:lnTo>
                <a:lnTo>
                  <a:pt x="8503411" y="3409514"/>
                </a:lnTo>
                <a:lnTo>
                  <a:pt x="0" y="3409514"/>
                </a:lnTo>
                <a:lnTo>
                  <a:pt x="0" y="0"/>
                </a:lnTo>
                <a:close/>
              </a:path>
            </a:pathLst>
          </a:custGeom>
          <a:blipFill>
            <a:blip r:embed="rId4"/>
            <a:stretch>
              <a:fillRect l="0" t="0" r="0" b="0"/>
            </a:stretch>
          </a:blipFill>
        </p:spPr>
      </p:sp>
      <p:sp>
        <p:nvSpPr>
          <p:cNvPr name="Freeform 12" id="12"/>
          <p:cNvSpPr/>
          <p:nvPr/>
        </p:nvSpPr>
        <p:spPr>
          <a:xfrm flipH="false" flipV="false" rot="0">
            <a:off x="9144000" y="5894413"/>
            <a:ext cx="8533439" cy="3675721"/>
          </a:xfrm>
          <a:custGeom>
            <a:avLst/>
            <a:gdLst/>
            <a:ahLst/>
            <a:cxnLst/>
            <a:rect r="r" b="b" t="t" l="l"/>
            <a:pathLst>
              <a:path h="3675721" w="8533439">
                <a:moveTo>
                  <a:pt x="0" y="0"/>
                </a:moveTo>
                <a:lnTo>
                  <a:pt x="8533439" y="0"/>
                </a:lnTo>
                <a:lnTo>
                  <a:pt x="8533439" y="3675721"/>
                </a:lnTo>
                <a:lnTo>
                  <a:pt x="0" y="3675721"/>
                </a:lnTo>
                <a:lnTo>
                  <a:pt x="0" y="0"/>
                </a:lnTo>
                <a:close/>
              </a:path>
            </a:pathLst>
          </a:custGeom>
          <a:blipFill>
            <a:blip r:embed="rId5"/>
            <a:stretch>
              <a:fillRect l="0" t="0" r="0" b="0"/>
            </a:stretch>
          </a:blipFill>
        </p:spPr>
      </p:sp>
      <p:sp>
        <p:nvSpPr>
          <p:cNvPr name="TextBox 13" id="13"/>
          <p:cNvSpPr txBox="true"/>
          <p:nvPr/>
        </p:nvSpPr>
        <p:spPr>
          <a:xfrm rot="0">
            <a:off x="-263330" y="529965"/>
            <a:ext cx="14537535" cy="1083196"/>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Hasil Survei/Wawancara</a:t>
            </a:r>
          </a:p>
        </p:txBody>
      </p:sp>
      <p:sp>
        <p:nvSpPr>
          <p:cNvPr name="TextBox 14" id="14"/>
          <p:cNvSpPr txBox="true"/>
          <p:nvPr/>
        </p:nvSpPr>
        <p:spPr>
          <a:xfrm rot="0">
            <a:off x="1458089" y="1580710"/>
            <a:ext cx="3706813"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Profil Responden (Demografi)</a:t>
            </a:r>
          </a:p>
        </p:txBody>
      </p:sp>
      <p:sp>
        <p:nvSpPr>
          <p:cNvPr name="TextBox 15" id="15"/>
          <p:cNvSpPr txBox="true"/>
          <p:nvPr/>
        </p:nvSpPr>
        <p:spPr>
          <a:xfrm rot="0">
            <a:off x="1458089" y="5545651"/>
            <a:ext cx="1737717"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Jenis Kelamin</a:t>
            </a:r>
          </a:p>
        </p:txBody>
      </p:sp>
      <p:sp>
        <p:nvSpPr>
          <p:cNvPr name="TextBox 16" id="16"/>
          <p:cNvSpPr txBox="true"/>
          <p:nvPr/>
        </p:nvSpPr>
        <p:spPr>
          <a:xfrm rot="0">
            <a:off x="9015528" y="1515867"/>
            <a:ext cx="4734520"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T</a:t>
            </a:r>
            <a:r>
              <a:rPr lang="en-US" b="true" sz="2019">
                <a:solidFill>
                  <a:srgbClr val="000000"/>
                </a:solidFill>
                <a:latin typeface="Canva Sans Bold"/>
                <a:ea typeface="Canva Sans Bold"/>
                <a:cs typeface="Canva Sans Bold"/>
                <a:sym typeface="Canva Sans Bold"/>
              </a:rPr>
              <a:t>ingkat Kepentingan Informasi Nutrisi</a:t>
            </a:r>
          </a:p>
        </p:txBody>
      </p:sp>
      <p:sp>
        <p:nvSpPr>
          <p:cNvPr name="TextBox 17" id="17"/>
          <p:cNvSpPr txBox="true"/>
          <p:nvPr/>
        </p:nvSpPr>
        <p:spPr>
          <a:xfrm rot="0">
            <a:off x="9182100" y="5545651"/>
            <a:ext cx="5447209"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Wa</a:t>
            </a:r>
            <a:r>
              <a:rPr lang="en-US" b="true" sz="2019">
                <a:solidFill>
                  <a:srgbClr val="000000"/>
                </a:solidFill>
                <a:latin typeface="Canva Sans Bold"/>
                <a:ea typeface="Canva Sans Bold"/>
                <a:cs typeface="Canva Sans Bold"/>
                <a:sym typeface="Canva Sans Bold"/>
              </a:rPr>
              <a:t>ktu dan Upaya Persiapan Makanan Sehat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691699">
            <a:off x="15370168" y="3458140"/>
            <a:ext cx="3778264" cy="3513785"/>
          </a:xfrm>
          <a:custGeom>
            <a:avLst/>
            <a:gdLst/>
            <a:ahLst/>
            <a:cxnLst/>
            <a:rect r="r" b="b" t="t" l="l"/>
            <a:pathLst>
              <a:path h="3513785" w="3778264">
                <a:moveTo>
                  <a:pt x="0" y="0"/>
                </a:moveTo>
                <a:lnTo>
                  <a:pt x="3778264" y="0"/>
                </a:lnTo>
                <a:lnTo>
                  <a:pt x="3778264" y="3513785"/>
                </a:lnTo>
                <a:lnTo>
                  <a:pt x="0" y="35137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4944">
            <a:off x="-1602247" y="3016969"/>
            <a:ext cx="4096277" cy="3630325"/>
          </a:xfrm>
          <a:custGeom>
            <a:avLst/>
            <a:gdLst/>
            <a:ahLst/>
            <a:cxnLst/>
            <a:rect r="r" b="b" t="t" l="l"/>
            <a:pathLst>
              <a:path h="3630325" w="4096277">
                <a:moveTo>
                  <a:pt x="0" y="0"/>
                </a:moveTo>
                <a:lnTo>
                  <a:pt x="4096277" y="0"/>
                </a:lnTo>
                <a:lnTo>
                  <a:pt x="4096277" y="3630325"/>
                </a:lnTo>
                <a:lnTo>
                  <a:pt x="0" y="3630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74447">
            <a:off x="12944821" y="8765370"/>
            <a:ext cx="3642065" cy="3848946"/>
          </a:xfrm>
          <a:custGeom>
            <a:avLst/>
            <a:gdLst/>
            <a:ahLst/>
            <a:cxnLst/>
            <a:rect r="r" b="b" t="t" l="l"/>
            <a:pathLst>
              <a:path h="3848946" w="3642065">
                <a:moveTo>
                  <a:pt x="0" y="0"/>
                </a:moveTo>
                <a:lnTo>
                  <a:pt x="3642065" y="0"/>
                </a:lnTo>
                <a:lnTo>
                  <a:pt x="3642065" y="3848947"/>
                </a:lnTo>
                <a:lnTo>
                  <a:pt x="0" y="38489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7818">
            <a:off x="8362679" y="8688424"/>
            <a:ext cx="4476094" cy="3731943"/>
          </a:xfrm>
          <a:custGeom>
            <a:avLst/>
            <a:gdLst/>
            <a:ahLst/>
            <a:cxnLst/>
            <a:rect r="r" b="b" t="t" l="l"/>
            <a:pathLst>
              <a:path h="3731943" w="4476094">
                <a:moveTo>
                  <a:pt x="0" y="0"/>
                </a:moveTo>
                <a:lnTo>
                  <a:pt x="4476094" y="0"/>
                </a:lnTo>
                <a:lnTo>
                  <a:pt x="4476094" y="3731943"/>
                </a:lnTo>
                <a:lnTo>
                  <a:pt x="0" y="37319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474403">
            <a:off x="7691892" y="-2951834"/>
            <a:ext cx="4368067" cy="4329846"/>
          </a:xfrm>
          <a:custGeom>
            <a:avLst/>
            <a:gdLst/>
            <a:ahLst/>
            <a:cxnLst/>
            <a:rect r="r" b="b" t="t" l="l"/>
            <a:pathLst>
              <a:path h="4329846" w="4368067">
                <a:moveTo>
                  <a:pt x="0" y="0"/>
                </a:moveTo>
                <a:lnTo>
                  <a:pt x="4368067" y="0"/>
                </a:lnTo>
                <a:lnTo>
                  <a:pt x="4368067" y="4329847"/>
                </a:lnTo>
                <a:lnTo>
                  <a:pt x="0" y="43298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330319">
            <a:off x="3504546" y="8689345"/>
            <a:ext cx="4373018" cy="4214496"/>
          </a:xfrm>
          <a:custGeom>
            <a:avLst/>
            <a:gdLst/>
            <a:ahLst/>
            <a:cxnLst/>
            <a:rect r="r" b="b" t="t" l="l"/>
            <a:pathLst>
              <a:path h="4214496" w="4373018">
                <a:moveTo>
                  <a:pt x="0" y="0"/>
                </a:moveTo>
                <a:lnTo>
                  <a:pt x="4373018" y="0"/>
                </a:lnTo>
                <a:lnTo>
                  <a:pt x="4373018" y="4214496"/>
                </a:lnTo>
                <a:lnTo>
                  <a:pt x="0" y="42144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356799">
            <a:off x="-915710" y="7515623"/>
            <a:ext cx="3888820" cy="3485355"/>
          </a:xfrm>
          <a:custGeom>
            <a:avLst/>
            <a:gdLst/>
            <a:ahLst/>
            <a:cxnLst/>
            <a:rect r="r" b="b" t="t" l="l"/>
            <a:pathLst>
              <a:path h="3485355" w="3888820">
                <a:moveTo>
                  <a:pt x="0" y="0"/>
                </a:moveTo>
                <a:lnTo>
                  <a:pt x="3888820" y="0"/>
                </a:lnTo>
                <a:lnTo>
                  <a:pt x="3888820" y="3485354"/>
                </a:lnTo>
                <a:lnTo>
                  <a:pt x="0" y="348535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675348">
            <a:off x="13214167" y="-2008085"/>
            <a:ext cx="3789402" cy="3685194"/>
          </a:xfrm>
          <a:custGeom>
            <a:avLst/>
            <a:gdLst/>
            <a:ahLst/>
            <a:cxnLst/>
            <a:rect r="r" b="b" t="t" l="l"/>
            <a:pathLst>
              <a:path h="3685194" w="3789402">
                <a:moveTo>
                  <a:pt x="0" y="0"/>
                </a:moveTo>
                <a:lnTo>
                  <a:pt x="3789402" y="0"/>
                </a:lnTo>
                <a:lnTo>
                  <a:pt x="3789402" y="3685194"/>
                </a:lnTo>
                <a:lnTo>
                  <a:pt x="0" y="36851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710027">
            <a:off x="2288345" y="-2411700"/>
            <a:ext cx="4057937" cy="3692723"/>
          </a:xfrm>
          <a:custGeom>
            <a:avLst/>
            <a:gdLst/>
            <a:ahLst/>
            <a:cxnLst/>
            <a:rect r="r" b="b" t="t" l="l"/>
            <a:pathLst>
              <a:path h="3692723" w="4057937">
                <a:moveTo>
                  <a:pt x="0" y="0"/>
                </a:moveTo>
                <a:lnTo>
                  <a:pt x="4057938" y="0"/>
                </a:lnTo>
                <a:lnTo>
                  <a:pt x="4057938" y="3692723"/>
                </a:lnTo>
                <a:lnTo>
                  <a:pt x="0" y="36927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460971">
            <a:off x="17370734" y="-516211"/>
            <a:ext cx="3140837" cy="3164572"/>
          </a:xfrm>
          <a:custGeom>
            <a:avLst/>
            <a:gdLst/>
            <a:ahLst/>
            <a:cxnLst/>
            <a:rect r="r" b="b" t="t" l="l"/>
            <a:pathLst>
              <a:path h="3164572" w="3140837">
                <a:moveTo>
                  <a:pt x="0" y="0"/>
                </a:moveTo>
                <a:lnTo>
                  <a:pt x="3140838" y="0"/>
                </a:lnTo>
                <a:lnTo>
                  <a:pt x="3140838" y="3164571"/>
                </a:lnTo>
                <a:lnTo>
                  <a:pt x="0" y="31645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2075123" y="-1202141"/>
            <a:ext cx="3294905" cy="3163108"/>
          </a:xfrm>
          <a:custGeom>
            <a:avLst/>
            <a:gdLst/>
            <a:ahLst/>
            <a:cxnLst/>
            <a:rect r="r" b="b" t="t" l="l"/>
            <a:pathLst>
              <a:path h="3163108" w="3294905">
                <a:moveTo>
                  <a:pt x="0" y="0"/>
                </a:moveTo>
                <a:lnTo>
                  <a:pt x="3294904" y="0"/>
                </a:lnTo>
                <a:lnTo>
                  <a:pt x="3294904" y="3163108"/>
                </a:lnTo>
                <a:lnTo>
                  <a:pt x="0" y="316310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503037">
            <a:off x="17026598" y="7551846"/>
            <a:ext cx="3294905" cy="2230322"/>
          </a:xfrm>
          <a:custGeom>
            <a:avLst/>
            <a:gdLst/>
            <a:ahLst/>
            <a:cxnLst/>
            <a:rect r="r" b="b" t="t" l="l"/>
            <a:pathLst>
              <a:path h="2230322" w="3294905">
                <a:moveTo>
                  <a:pt x="0" y="0"/>
                </a:moveTo>
                <a:lnTo>
                  <a:pt x="3294904" y="0"/>
                </a:lnTo>
                <a:lnTo>
                  <a:pt x="3294904" y="2230321"/>
                </a:lnTo>
                <a:lnTo>
                  <a:pt x="0" y="2230321"/>
                </a:lnTo>
                <a:lnTo>
                  <a:pt x="0" y="0"/>
                </a:lnTo>
                <a:close/>
              </a:path>
            </a:pathLst>
          </a:custGeom>
          <a:blipFill>
            <a:blip r:embed="rId22">
              <a:extLst>
                <a:ext uri="{96DAC541-7B7A-43D3-8B79-37D633B846F1}">
                  <asvg:svgBlip xmlns:asvg="http://schemas.microsoft.com/office/drawing/2016/SVG/main" r:embed="rId23"/>
                </a:ext>
              </a:extLst>
            </a:blip>
            <a:stretch>
              <a:fillRect l="0" t="0" r="0" b="-41822"/>
            </a:stretch>
          </a:blipFill>
        </p:spPr>
      </p:sp>
      <p:sp>
        <p:nvSpPr>
          <p:cNvPr name="TextBox 14" id="14"/>
          <p:cNvSpPr txBox="true"/>
          <p:nvPr/>
        </p:nvSpPr>
        <p:spPr>
          <a:xfrm rot="0">
            <a:off x="3166319" y="2199581"/>
            <a:ext cx="11955361"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Anggota kelompok</a:t>
            </a:r>
          </a:p>
        </p:txBody>
      </p:sp>
      <p:sp>
        <p:nvSpPr>
          <p:cNvPr name="TextBox 15" id="15"/>
          <p:cNvSpPr txBox="true"/>
          <p:nvPr/>
        </p:nvSpPr>
        <p:spPr>
          <a:xfrm rot="0">
            <a:off x="3101799" y="5236150"/>
            <a:ext cx="11955361" cy="2657475"/>
          </a:xfrm>
          <a:prstGeom prst="rect">
            <a:avLst/>
          </a:prstGeom>
        </p:spPr>
        <p:txBody>
          <a:bodyPr anchor="t" rtlCol="false" tIns="0" lIns="0" bIns="0" rIns="0">
            <a:spAutoFit/>
          </a:bodyPr>
          <a:lstStyle/>
          <a:p>
            <a:pPr algn="ctr">
              <a:lnSpc>
                <a:spcPts val="4200"/>
              </a:lnSpc>
            </a:pPr>
            <a:r>
              <a:rPr lang="en-US" sz="3000">
                <a:solidFill>
                  <a:srgbClr val="000000"/>
                </a:solidFill>
                <a:latin typeface="Bricolage Grotesque"/>
                <a:ea typeface="Bricolage Grotesque"/>
                <a:cs typeface="Bricolage Grotesque"/>
                <a:sym typeface="Bricolage Grotesque"/>
              </a:rPr>
              <a:t>JOSH NICHOLAS SUTANTO - 2702234825</a:t>
            </a:r>
          </a:p>
          <a:p>
            <a:pPr algn="ctr">
              <a:lnSpc>
                <a:spcPts val="4200"/>
              </a:lnSpc>
            </a:pPr>
            <a:r>
              <a:rPr lang="en-US" sz="3000">
                <a:solidFill>
                  <a:srgbClr val="000000"/>
                </a:solidFill>
                <a:latin typeface="Bricolage Grotesque"/>
                <a:ea typeface="Bricolage Grotesque"/>
                <a:cs typeface="Bricolage Grotesque"/>
                <a:sym typeface="Bricolage Grotesque"/>
              </a:rPr>
              <a:t>FE</a:t>
            </a:r>
            <a:r>
              <a:rPr lang="en-US" sz="3000">
                <a:solidFill>
                  <a:srgbClr val="000000"/>
                </a:solidFill>
                <a:latin typeface="Bricolage Grotesque"/>
                <a:ea typeface="Bricolage Grotesque"/>
                <a:cs typeface="Bricolage Grotesque"/>
                <a:sym typeface="Bricolage Grotesque"/>
              </a:rPr>
              <a:t>RLIE HERNATA - 2702231262</a:t>
            </a:r>
          </a:p>
          <a:p>
            <a:pPr algn="ctr">
              <a:lnSpc>
                <a:spcPts val="4200"/>
              </a:lnSpc>
            </a:pPr>
            <a:r>
              <a:rPr lang="en-US" sz="3000">
                <a:solidFill>
                  <a:srgbClr val="000000"/>
                </a:solidFill>
                <a:latin typeface="Bricolage Grotesque"/>
                <a:ea typeface="Bricolage Grotesque"/>
                <a:cs typeface="Bricolage Grotesque"/>
                <a:sym typeface="Bricolage Grotesque"/>
              </a:rPr>
              <a:t>GIOVINCENT RICEL'S TANOTO - 2702226786</a:t>
            </a:r>
          </a:p>
          <a:p>
            <a:pPr algn="ctr">
              <a:lnSpc>
                <a:spcPts val="4200"/>
              </a:lnSpc>
            </a:pPr>
            <a:r>
              <a:rPr lang="en-US" sz="3000">
                <a:solidFill>
                  <a:srgbClr val="000000"/>
                </a:solidFill>
                <a:latin typeface="Bricolage Grotesque"/>
                <a:ea typeface="Bricolage Grotesque"/>
                <a:cs typeface="Bricolage Grotesque"/>
                <a:sym typeface="Bricolage Grotesque"/>
              </a:rPr>
              <a:t> NIKOLAUS MARVIN LIAYASA - 2702233702</a:t>
            </a:r>
          </a:p>
          <a:p>
            <a:pPr algn="ctr">
              <a:lnSpc>
                <a:spcPts val="4200"/>
              </a:lnSpc>
            </a:pPr>
            <a:r>
              <a:rPr lang="en-US" sz="3000">
                <a:solidFill>
                  <a:srgbClr val="000000"/>
                </a:solidFill>
                <a:latin typeface="Bricolage Grotesque"/>
                <a:ea typeface="Bricolage Grotesque"/>
                <a:cs typeface="Bricolage Grotesque"/>
                <a:sym typeface="Bricolage Grotesque"/>
              </a:rPr>
              <a:t>RENDY RIADY - 2702234421</a:t>
            </a:r>
          </a:p>
        </p:txBody>
      </p:sp>
      <p:sp>
        <p:nvSpPr>
          <p:cNvPr name="TextBox 16" id="16"/>
          <p:cNvSpPr txBox="true"/>
          <p:nvPr/>
        </p:nvSpPr>
        <p:spPr>
          <a:xfrm rot="0">
            <a:off x="3101799" y="3545780"/>
            <a:ext cx="11955361" cy="1671320"/>
          </a:xfrm>
          <a:prstGeom prst="rect">
            <a:avLst/>
          </a:prstGeom>
        </p:spPr>
        <p:txBody>
          <a:bodyPr anchor="t" rtlCol="false" tIns="0" lIns="0" bIns="0" rIns="0">
            <a:spAutoFit/>
          </a:bodyPr>
          <a:lstStyle/>
          <a:p>
            <a:pPr algn="ctr">
              <a:lnSpc>
                <a:spcPts val="4479"/>
              </a:lnSpc>
            </a:pPr>
            <a:r>
              <a:rPr lang="en-US" sz="3199" b="true">
                <a:solidFill>
                  <a:srgbClr val="000000"/>
                </a:solidFill>
                <a:latin typeface="Bricolage Grotesque Bold"/>
                <a:ea typeface="Bricolage Grotesque Bold"/>
                <a:cs typeface="Bricolage Grotesque Bold"/>
                <a:sym typeface="Bricolage Grotesque Bold"/>
              </a:rPr>
              <a:t>SOFTWARE ENGINEERING - COMP6100001 - LR01</a:t>
            </a:r>
          </a:p>
          <a:p>
            <a:pPr algn="ctr">
              <a:lnSpc>
                <a:spcPts val="4479"/>
              </a:lnSpc>
            </a:pPr>
            <a:r>
              <a:rPr lang="en-US" sz="3199" b="true">
                <a:solidFill>
                  <a:srgbClr val="000000"/>
                </a:solidFill>
                <a:latin typeface="Bricolage Grotesque Bold"/>
                <a:ea typeface="Bricolage Grotesque Bold"/>
                <a:cs typeface="Bricolage Grotesque Bold"/>
                <a:sym typeface="Bricolage Grotesque Bold"/>
              </a:rPr>
              <a:t>ASSESSMENT OF LEARNING</a:t>
            </a:r>
          </a:p>
          <a:p>
            <a:pPr algn="ctr">
              <a:lnSpc>
                <a:spcPts val="447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80105" y="1944646"/>
            <a:ext cx="3376486" cy="2662818"/>
            <a:chOff x="0" y="0"/>
            <a:chExt cx="4501981" cy="3550424"/>
          </a:xfrm>
        </p:grpSpPr>
        <p:grpSp>
          <p:nvGrpSpPr>
            <p:cNvPr name="Group 3" id="3"/>
            <p:cNvGrpSpPr/>
            <p:nvPr/>
          </p:nvGrpSpPr>
          <p:grpSpPr>
            <a:xfrm rot="0">
              <a:off x="0" y="0"/>
              <a:ext cx="295049" cy="3550424"/>
              <a:chOff x="0" y="0"/>
              <a:chExt cx="61939" cy="745327"/>
            </a:xfrm>
          </p:grpSpPr>
          <p:sp>
            <p:nvSpPr>
              <p:cNvPr name="Freeform 4" id="4"/>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5" id="5"/>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6" id="6"/>
            <p:cNvGrpSpPr/>
            <p:nvPr/>
          </p:nvGrpSpPr>
          <p:grpSpPr>
            <a:xfrm rot="0">
              <a:off x="4206932" y="0"/>
              <a:ext cx="295049" cy="3550424"/>
              <a:chOff x="0" y="0"/>
              <a:chExt cx="61939" cy="745327"/>
            </a:xfrm>
          </p:grpSpPr>
          <p:sp>
            <p:nvSpPr>
              <p:cNvPr name="Freeform 7" id="7"/>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8" id="8"/>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9" id="9"/>
          <p:cNvSpPr/>
          <p:nvPr/>
        </p:nvSpPr>
        <p:spPr>
          <a:xfrm flipH="false" flipV="false" rot="0">
            <a:off x="1028700" y="2242448"/>
            <a:ext cx="8325225" cy="3396914"/>
          </a:xfrm>
          <a:custGeom>
            <a:avLst/>
            <a:gdLst/>
            <a:ahLst/>
            <a:cxnLst/>
            <a:rect r="r" b="b" t="t" l="l"/>
            <a:pathLst>
              <a:path h="3396914" w="8325225">
                <a:moveTo>
                  <a:pt x="0" y="0"/>
                </a:moveTo>
                <a:lnTo>
                  <a:pt x="8325225" y="0"/>
                </a:lnTo>
                <a:lnTo>
                  <a:pt x="8325225" y="3396914"/>
                </a:lnTo>
                <a:lnTo>
                  <a:pt x="0" y="3396914"/>
                </a:lnTo>
                <a:lnTo>
                  <a:pt x="0" y="0"/>
                </a:lnTo>
                <a:close/>
              </a:path>
            </a:pathLst>
          </a:custGeom>
          <a:blipFill>
            <a:blip r:embed="rId2"/>
            <a:stretch>
              <a:fillRect l="0" t="0" r="0" b="0"/>
            </a:stretch>
          </a:blipFill>
        </p:spPr>
      </p:sp>
      <p:sp>
        <p:nvSpPr>
          <p:cNvPr name="Freeform 10" id="10"/>
          <p:cNvSpPr/>
          <p:nvPr/>
        </p:nvSpPr>
        <p:spPr>
          <a:xfrm flipH="false" flipV="false" rot="0">
            <a:off x="9572948" y="2242448"/>
            <a:ext cx="8137391" cy="7015852"/>
          </a:xfrm>
          <a:custGeom>
            <a:avLst/>
            <a:gdLst/>
            <a:ahLst/>
            <a:cxnLst/>
            <a:rect r="r" b="b" t="t" l="l"/>
            <a:pathLst>
              <a:path h="7015852" w="8137391">
                <a:moveTo>
                  <a:pt x="0" y="0"/>
                </a:moveTo>
                <a:lnTo>
                  <a:pt x="8137391" y="0"/>
                </a:lnTo>
                <a:lnTo>
                  <a:pt x="8137391" y="7015852"/>
                </a:lnTo>
                <a:lnTo>
                  <a:pt x="0" y="7015852"/>
                </a:lnTo>
                <a:lnTo>
                  <a:pt x="0" y="0"/>
                </a:lnTo>
                <a:close/>
              </a:path>
            </a:pathLst>
          </a:custGeom>
          <a:blipFill>
            <a:blip r:embed="rId3"/>
            <a:stretch>
              <a:fillRect l="0" t="0" r="0" b="0"/>
            </a:stretch>
          </a:blipFill>
        </p:spPr>
      </p:sp>
      <p:sp>
        <p:nvSpPr>
          <p:cNvPr name="Freeform 11" id="11"/>
          <p:cNvSpPr/>
          <p:nvPr/>
        </p:nvSpPr>
        <p:spPr>
          <a:xfrm flipH="false" flipV="false" rot="0">
            <a:off x="1646430" y="6268012"/>
            <a:ext cx="7497570" cy="3402560"/>
          </a:xfrm>
          <a:custGeom>
            <a:avLst/>
            <a:gdLst/>
            <a:ahLst/>
            <a:cxnLst/>
            <a:rect r="r" b="b" t="t" l="l"/>
            <a:pathLst>
              <a:path h="3402560" w="7497570">
                <a:moveTo>
                  <a:pt x="0" y="0"/>
                </a:moveTo>
                <a:lnTo>
                  <a:pt x="7497570" y="0"/>
                </a:lnTo>
                <a:lnTo>
                  <a:pt x="7497570" y="3402560"/>
                </a:lnTo>
                <a:lnTo>
                  <a:pt x="0" y="3402560"/>
                </a:lnTo>
                <a:lnTo>
                  <a:pt x="0" y="0"/>
                </a:lnTo>
                <a:close/>
              </a:path>
            </a:pathLst>
          </a:custGeom>
          <a:blipFill>
            <a:blip r:embed="rId4"/>
            <a:stretch>
              <a:fillRect l="0" t="0" r="0" b="0"/>
            </a:stretch>
          </a:blipFill>
        </p:spPr>
      </p:sp>
      <p:sp>
        <p:nvSpPr>
          <p:cNvPr name="TextBox 12" id="12"/>
          <p:cNvSpPr txBox="true"/>
          <p:nvPr/>
        </p:nvSpPr>
        <p:spPr>
          <a:xfrm rot="0">
            <a:off x="-263330" y="529965"/>
            <a:ext cx="14537535" cy="1083196"/>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Hasil Survei/Wawancara</a:t>
            </a:r>
          </a:p>
        </p:txBody>
      </p:sp>
      <p:sp>
        <p:nvSpPr>
          <p:cNvPr name="TextBox 13" id="13"/>
          <p:cNvSpPr txBox="true"/>
          <p:nvPr/>
        </p:nvSpPr>
        <p:spPr>
          <a:xfrm rot="0">
            <a:off x="1578243" y="1893687"/>
            <a:ext cx="5156696"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Kebiasaan Die</a:t>
            </a:r>
            <a:r>
              <a:rPr lang="en-US" b="true" sz="2019">
                <a:solidFill>
                  <a:srgbClr val="000000"/>
                </a:solidFill>
                <a:latin typeface="Canva Sans Bold"/>
                <a:ea typeface="Canva Sans Bold"/>
                <a:cs typeface="Canva Sans Bold"/>
                <a:sym typeface="Canva Sans Bold"/>
              </a:rPr>
              <a:t>t dan Perhatian pada Kalori</a:t>
            </a:r>
          </a:p>
        </p:txBody>
      </p:sp>
      <p:sp>
        <p:nvSpPr>
          <p:cNvPr name="TextBox 14" id="14"/>
          <p:cNvSpPr txBox="true"/>
          <p:nvPr/>
        </p:nvSpPr>
        <p:spPr>
          <a:xfrm rot="0">
            <a:off x="9774371" y="1746453"/>
            <a:ext cx="5156696"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Kebiasaan Die</a:t>
            </a:r>
            <a:r>
              <a:rPr lang="en-US" b="true" sz="2019">
                <a:solidFill>
                  <a:srgbClr val="000000"/>
                </a:solidFill>
                <a:latin typeface="Canva Sans Bold"/>
                <a:ea typeface="Canva Sans Bold"/>
                <a:cs typeface="Canva Sans Bold"/>
                <a:sym typeface="Canva Sans Bold"/>
              </a:rPr>
              <a:t>t dan Perhatian pada Kalori</a:t>
            </a:r>
          </a:p>
        </p:txBody>
      </p:sp>
      <p:sp>
        <p:nvSpPr>
          <p:cNvPr name="TextBox 15" id="15"/>
          <p:cNvSpPr txBox="true"/>
          <p:nvPr/>
        </p:nvSpPr>
        <p:spPr>
          <a:xfrm rot="0">
            <a:off x="9998698" y="5702749"/>
            <a:ext cx="5156696"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Kebiasaan Die</a:t>
            </a:r>
            <a:r>
              <a:rPr lang="en-US" b="true" sz="2019">
                <a:solidFill>
                  <a:srgbClr val="000000"/>
                </a:solidFill>
                <a:latin typeface="Canva Sans Bold"/>
                <a:ea typeface="Canva Sans Bold"/>
                <a:cs typeface="Canva Sans Bold"/>
                <a:sym typeface="Canva Sans Bold"/>
              </a:rPr>
              <a:t>t dan Perhatian pada Kalori</a:t>
            </a:r>
          </a:p>
        </p:txBody>
      </p:sp>
      <p:sp>
        <p:nvSpPr>
          <p:cNvPr name="TextBox 16" id="16"/>
          <p:cNvSpPr txBox="true"/>
          <p:nvPr/>
        </p:nvSpPr>
        <p:spPr>
          <a:xfrm rot="0">
            <a:off x="2168673" y="5919251"/>
            <a:ext cx="4516834"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Minat </a:t>
            </a:r>
            <a:r>
              <a:rPr lang="en-US" b="true" sz="2019">
                <a:solidFill>
                  <a:srgbClr val="000000"/>
                </a:solidFill>
                <a:latin typeface="Canva Sans Bold"/>
                <a:ea typeface="Canva Sans Bold"/>
                <a:cs typeface="Canva Sans Bold"/>
                <a:sym typeface="Canva Sans Bold"/>
              </a:rPr>
              <a:t>terhadap Aplikasi AI Otomatis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80105" y="1944646"/>
            <a:ext cx="3376486" cy="2662818"/>
            <a:chOff x="0" y="0"/>
            <a:chExt cx="4501981" cy="3550424"/>
          </a:xfrm>
        </p:grpSpPr>
        <p:grpSp>
          <p:nvGrpSpPr>
            <p:cNvPr name="Group 3" id="3"/>
            <p:cNvGrpSpPr/>
            <p:nvPr/>
          </p:nvGrpSpPr>
          <p:grpSpPr>
            <a:xfrm rot="0">
              <a:off x="0" y="0"/>
              <a:ext cx="295049" cy="3550424"/>
              <a:chOff x="0" y="0"/>
              <a:chExt cx="61939" cy="745327"/>
            </a:xfrm>
          </p:grpSpPr>
          <p:sp>
            <p:nvSpPr>
              <p:cNvPr name="Freeform 4" id="4"/>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5" id="5"/>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6" id="6"/>
            <p:cNvGrpSpPr/>
            <p:nvPr/>
          </p:nvGrpSpPr>
          <p:grpSpPr>
            <a:xfrm rot="0">
              <a:off x="4206932" y="0"/>
              <a:ext cx="295049" cy="3550424"/>
              <a:chOff x="0" y="0"/>
              <a:chExt cx="61939" cy="745327"/>
            </a:xfrm>
          </p:grpSpPr>
          <p:sp>
            <p:nvSpPr>
              <p:cNvPr name="Freeform 7" id="7"/>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8" id="8"/>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9" id="9"/>
          <p:cNvSpPr/>
          <p:nvPr/>
        </p:nvSpPr>
        <p:spPr>
          <a:xfrm flipH="false" flipV="false" rot="0">
            <a:off x="1028700" y="3788802"/>
            <a:ext cx="8413192" cy="3657909"/>
          </a:xfrm>
          <a:custGeom>
            <a:avLst/>
            <a:gdLst/>
            <a:ahLst/>
            <a:cxnLst/>
            <a:rect r="r" b="b" t="t" l="l"/>
            <a:pathLst>
              <a:path h="3657909" w="8413192">
                <a:moveTo>
                  <a:pt x="0" y="0"/>
                </a:moveTo>
                <a:lnTo>
                  <a:pt x="8413192" y="0"/>
                </a:lnTo>
                <a:lnTo>
                  <a:pt x="8413192" y="3657910"/>
                </a:lnTo>
                <a:lnTo>
                  <a:pt x="0" y="3657910"/>
                </a:lnTo>
                <a:lnTo>
                  <a:pt x="0" y="0"/>
                </a:lnTo>
                <a:close/>
              </a:path>
            </a:pathLst>
          </a:custGeom>
          <a:blipFill>
            <a:blip r:embed="rId2"/>
            <a:stretch>
              <a:fillRect l="0" t="0" r="0" b="0"/>
            </a:stretch>
          </a:blipFill>
        </p:spPr>
      </p:sp>
      <p:sp>
        <p:nvSpPr>
          <p:cNvPr name="TextBox 10" id="10"/>
          <p:cNvSpPr txBox="true"/>
          <p:nvPr/>
        </p:nvSpPr>
        <p:spPr>
          <a:xfrm rot="0">
            <a:off x="-263330" y="529965"/>
            <a:ext cx="14537535" cy="1083196"/>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Hasil Survei/Wawancara</a:t>
            </a:r>
          </a:p>
        </p:txBody>
      </p:sp>
      <p:sp>
        <p:nvSpPr>
          <p:cNvPr name="TextBox 11" id="11"/>
          <p:cNvSpPr txBox="true"/>
          <p:nvPr/>
        </p:nvSpPr>
        <p:spPr>
          <a:xfrm rot="0">
            <a:off x="1152594" y="3077861"/>
            <a:ext cx="6007993"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Kepuasan </a:t>
            </a:r>
            <a:r>
              <a:rPr lang="en-US" b="true" sz="2019">
                <a:solidFill>
                  <a:srgbClr val="000000"/>
                </a:solidFill>
                <a:latin typeface="Canva Sans Bold"/>
                <a:ea typeface="Canva Sans Bold"/>
                <a:cs typeface="Canva Sans Bold"/>
                <a:sym typeface="Canva Sans Bold"/>
              </a:rPr>
              <a:t>terhadap Aplikasi/Tools Diet Eksisting</a:t>
            </a:r>
          </a:p>
        </p:txBody>
      </p:sp>
      <p:sp>
        <p:nvSpPr>
          <p:cNvPr name="TextBox 12" id="12"/>
          <p:cNvSpPr txBox="true"/>
          <p:nvPr/>
        </p:nvSpPr>
        <p:spPr>
          <a:xfrm rot="0">
            <a:off x="11246652" y="2776725"/>
            <a:ext cx="4006751"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Fitur Tamba</a:t>
            </a:r>
            <a:r>
              <a:rPr lang="en-US" b="true" sz="2019">
                <a:solidFill>
                  <a:srgbClr val="000000"/>
                </a:solidFill>
                <a:latin typeface="Canva Sans Bold"/>
                <a:ea typeface="Canva Sans Bold"/>
                <a:cs typeface="Canva Sans Bold"/>
                <a:sym typeface="Canva Sans Bold"/>
              </a:rPr>
              <a:t>han yang Diinginkan</a:t>
            </a:r>
          </a:p>
        </p:txBody>
      </p:sp>
      <p:sp>
        <p:nvSpPr>
          <p:cNvPr name="TextBox 13" id="13"/>
          <p:cNvSpPr txBox="true"/>
          <p:nvPr/>
        </p:nvSpPr>
        <p:spPr>
          <a:xfrm rot="0">
            <a:off x="10689639" y="3369473"/>
            <a:ext cx="6139184" cy="5468357"/>
          </a:xfrm>
          <a:prstGeom prst="rect">
            <a:avLst/>
          </a:prstGeom>
        </p:spPr>
        <p:txBody>
          <a:bodyPr anchor="t" rtlCol="false" tIns="0" lIns="0" bIns="0" rIns="0">
            <a:spAutoFit/>
          </a:bodyPr>
          <a:lstStyle/>
          <a:p>
            <a:pPr algn="just">
              <a:lnSpc>
                <a:spcPts val="3593"/>
              </a:lnSpc>
            </a:pPr>
            <a:r>
              <a:rPr lang="en-US" sz="2566">
                <a:solidFill>
                  <a:srgbClr val="000000"/>
                </a:solidFill>
                <a:latin typeface="Bricolage Grotesque"/>
                <a:ea typeface="Bricolage Grotesque"/>
                <a:cs typeface="Bricolage Grotesque"/>
                <a:sym typeface="Bricolage Grotesque"/>
              </a:rPr>
              <a:t>Terkait fi</a:t>
            </a:r>
            <a:r>
              <a:rPr lang="en-US" sz="2566">
                <a:solidFill>
                  <a:srgbClr val="000000"/>
                </a:solidFill>
                <a:latin typeface="Bricolage Grotesque"/>
                <a:ea typeface="Bricolage Grotesque"/>
                <a:cs typeface="Bricolage Grotesque"/>
                <a:sym typeface="Bricolage Grotesque"/>
              </a:rPr>
              <a:t>tur tambahan yang diharapkan dalam aplikasi diet berbasis AI, mayoritas responden (79,2%) memilih saran resep sehat berdasarkan asupan kalori haria</a:t>
            </a:r>
            <a:r>
              <a:rPr lang="en-US" sz="2566">
                <a:solidFill>
                  <a:srgbClr val="000000"/>
                </a:solidFill>
                <a:latin typeface="Bricolage Grotesque"/>
                <a:ea typeface="Bricolage Grotesque"/>
                <a:cs typeface="Bricolage Grotesque"/>
                <a:sym typeface="Bricolage Grotesque"/>
              </a:rPr>
              <a:t>n sebagai fitur paling berguna. Selain itu, integrasi dengan aplikasi kebugaran (64,6%) dan fitur pengingat makan sehat serta forum berbagi pengalaman (masing-masing 56,3%) juga dinilai penting. Sebanyak 54,2% responden juga menyukai ide program diet yang dipersonalisasi.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80105" y="1944646"/>
            <a:ext cx="3376486" cy="2662818"/>
            <a:chOff x="0" y="0"/>
            <a:chExt cx="4501981" cy="3550424"/>
          </a:xfrm>
        </p:grpSpPr>
        <p:grpSp>
          <p:nvGrpSpPr>
            <p:cNvPr name="Group 3" id="3"/>
            <p:cNvGrpSpPr/>
            <p:nvPr/>
          </p:nvGrpSpPr>
          <p:grpSpPr>
            <a:xfrm rot="0">
              <a:off x="0" y="0"/>
              <a:ext cx="295049" cy="3550424"/>
              <a:chOff x="0" y="0"/>
              <a:chExt cx="61939" cy="745327"/>
            </a:xfrm>
          </p:grpSpPr>
          <p:sp>
            <p:nvSpPr>
              <p:cNvPr name="Freeform 4" id="4"/>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5" id="5"/>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6" id="6"/>
            <p:cNvGrpSpPr/>
            <p:nvPr/>
          </p:nvGrpSpPr>
          <p:grpSpPr>
            <a:xfrm rot="0">
              <a:off x="4206932" y="0"/>
              <a:ext cx="295049" cy="3550424"/>
              <a:chOff x="0" y="0"/>
              <a:chExt cx="61939" cy="745327"/>
            </a:xfrm>
          </p:grpSpPr>
          <p:sp>
            <p:nvSpPr>
              <p:cNvPr name="Freeform 7" id="7"/>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8" id="8"/>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9" id="9"/>
          <p:cNvSpPr/>
          <p:nvPr/>
        </p:nvSpPr>
        <p:spPr>
          <a:xfrm flipH="false" flipV="false" rot="0">
            <a:off x="1577730" y="3608996"/>
            <a:ext cx="6233227" cy="6357537"/>
          </a:xfrm>
          <a:custGeom>
            <a:avLst/>
            <a:gdLst/>
            <a:ahLst/>
            <a:cxnLst/>
            <a:rect r="r" b="b" t="t" l="l"/>
            <a:pathLst>
              <a:path h="6357537" w="6233227">
                <a:moveTo>
                  <a:pt x="0" y="0"/>
                </a:moveTo>
                <a:lnTo>
                  <a:pt x="6233228" y="0"/>
                </a:lnTo>
                <a:lnTo>
                  <a:pt x="6233228" y="6357537"/>
                </a:lnTo>
                <a:lnTo>
                  <a:pt x="0" y="6357537"/>
                </a:lnTo>
                <a:lnTo>
                  <a:pt x="0" y="0"/>
                </a:lnTo>
                <a:close/>
              </a:path>
            </a:pathLst>
          </a:custGeom>
          <a:blipFill>
            <a:blip r:embed="rId2"/>
            <a:stretch>
              <a:fillRect l="0" t="0" r="0" b="0"/>
            </a:stretch>
          </a:blipFill>
        </p:spPr>
      </p:sp>
      <p:sp>
        <p:nvSpPr>
          <p:cNvPr name="Freeform 10" id="10"/>
          <p:cNvSpPr/>
          <p:nvPr/>
        </p:nvSpPr>
        <p:spPr>
          <a:xfrm flipH="false" flipV="false" rot="0">
            <a:off x="9937216" y="3608996"/>
            <a:ext cx="6122627" cy="6310228"/>
          </a:xfrm>
          <a:custGeom>
            <a:avLst/>
            <a:gdLst/>
            <a:ahLst/>
            <a:cxnLst/>
            <a:rect r="r" b="b" t="t" l="l"/>
            <a:pathLst>
              <a:path h="6310228" w="6122627">
                <a:moveTo>
                  <a:pt x="0" y="0"/>
                </a:moveTo>
                <a:lnTo>
                  <a:pt x="6122627" y="0"/>
                </a:lnTo>
                <a:lnTo>
                  <a:pt x="6122627" y="6310228"/>
                </a:lnTo>
                <a:lnTo>
                  <a:pt x="0" y="6310228"/>
                </a:lnTo>
                <a:lnTo>
                  <a:pt x="0" y="0"/>
                </a:lnTo>
                <a:close/>
              </a:path>
            </a:pathLst>
          </a:custGeom>
          <a:blipFill>
            <a:blip r:embed="rId3"/>
            <a:stretch>
              <a:fillRect l="0" t="0" r="0" b="0"/>
            </a:stretch>
          </a:blipFill>
        </p:spPr>
      </p:sp>
      <p:sp>
        <p:nvSpPr>
          <p:cNvPr name="TextBox 11" id="11"/>
          <p:cNvSpPr txBox="true"/>
          <p:nvPr/>
        </p:nvSpPr>
        <p:spPr>
          <a:xfrm rot="0">
            <a:off x="766914" y="699396"/>
            <a:ext cx="16492386" cy="2124954"/>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List of Functional &amp; Non-Functional Requirements</a:t>
            </a:r>
          </a:p>
        </p:txBody>
      </p:sp>
      <p:sp>
        <p:nvSpPr>
          <p:cNvPr name="TextBox 12" id="12"/>
          <p:cNvSpPr txBox="true"/>
          <p:nvPr/>
        </p:nvSpPr>
        <p:spPr>
          <a:xfrm rot="0">
            <a:off x="7166375" y="2776725"/>
            <a:ext cx="3693464" cy="400139"/>
          </a:xfrm>
          <a:prstGeom prst="rect">
            <a:avLst/>
          </a:prstGeom>
        </p:spPr>
        <p:txBody>
          <a:bodyPr anchor="t" rtlCol="false" tIns="0" lIns="0" bIns="0" rIns="0">
            <a:spAutoFit/>
          </a:bodyPr>
          <a:lstStyle/>
          <a:p>
            <a:pPr algn="ctr">
              <a:lnSpc>
                <a:spcPts val="3309"/>
              </a:lnSpc>
              <a:spcBef>
                <a:spcPct val="0"/>
              </a:spcBef>
            </a:pPr>
            <a:r>
              <a:rPr lang="en-US" b="true" sz="2363">
                <a:solidFill>
                  <a:srgbClr val="000000"/>
                </a:solidFill>
                <a:latin typeface="Canva Sans Bold"/>
                <a:ea typeface="Canva Sans Bold"/>
                <a:cs typeface="Canva Sans Bold"/>
                <a:sym typeface="Canva Sans Bold"/>
              </a:rPr>
              <a:t>Fu</a:t>
            </a:r>
            <a:r>
              <a:rPr lang="en-US" b="true" sz="2363">
                <a:solidFill>
                  <a:srgbClr val="000000"/>
                </a:solidFill>
                <a:latin typeface="Canva Sans Bold"/>
                <a:ea typeface="Canva Sans Bold"/>
                <a:cs typeface="Canva Sans Bold"/>
                <a:sym typeface="Canva Sans Bold"/>
              </a:rPr>
              <a:t>nctional Requirements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80105" y="1944646"/>
            <a:ext cx="3376486" cy="2662818"/>
            <a:chOff x="0" y="0"/>
            <a:chExt cx="4501981" cy="3550424"/>
          </a:xfrm>
        </p:grpSpPr>
        <p:grpSp>
          <p:nvGrpSpPr>
            <p:cNvPr name="Group 3" id="3"/>
            <p:cNvGrpSpPr/>
            <p:nvPr/>
          </p:nvGrpSpPr>
          <p:grpSpPr>
            <a:xfrm rot="0">
              <a:off x="0" y="0"/>
              <a:ext cx="295049" cy="3550424"/>
              <a:chOff x="0" y="0"/>
              <a:chExt cx="61939" cy="745327"/>
            </a:xfrm>
          </p:grpSpPr>
          <p:sp>
            <p:nvSpPr>
              <p:cNvPr name="Freeform 4" id="4"/>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5" id="5"/>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6" id="6"/>
            <p:cNvGrpSpPr/>
            <p:nvPr/>
          </p:nvGrpSpPr>
          <p:grpSpPr>
            <a:xfrm rot="0">
              <a:off x="4206932" y="0"/>
              <a:ext cx="295049" cy="3550424"/>
              <a:chOff x="0" y="0"/>
              <a:chExt cx="61939" cy="745327"/>
            </a:xfrm>
          </p:grpSpPr>
          <p:sp>
            <p:nvSpPr>
              <p:cNvPr name="Freeform 7" id="7"/>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8" id="8"/>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9" id="9"/>
          <p:cNvSpPr/>
          <p:nvPr/>
        </p:nvSpPr>
        <p:spPr>
          <a:xfrm flipH="false" flipV="false" rot="0">
            <a:off x="5991672" y="3513355"/>
            <a:ext cx="6042870" cy="6110013"/>
          </a:xfrm>
          <a:custGeom>
            <a:avLst/>
            <a:gdLst/>
            <a:ahLst/>
            <a:cxnLst/>
            <a:rect r="r" b="b" t="t" l="l"/>
            <a:pathLst>
              <a:path h="6110013" w="6042870">
                <a:moveTo>
                  <a:pt x="0" y="0"/>
                </a:moveTo>
                <a:lnTo>
                  <a:pt x="6042870" y="0"/>
                </a:lnTo>
                <a:lnTo>
                  <a:pt x="6042870" y="6110013"/>
                </a:lnTo>
                <a:lnTo>
                  <a:pt x="0" y="6110013"/>
                </a:lnTo>
                <a:lnTo>
                  <a:pt x="0" y="0"/>
                </a:lnTo>
                <a:close/>
              </a:path>
            </a:pathLst>
          </a:custGeom>
          <a:blipFill>
            <a:blip r:embed="rId2"/>
            <a:stretch>
              <a:fillRect l="0" t="0" r="0" b="0"/>
            </a:stretch>
          </a:blipFill>
        </p:spPr>
      </p:sp>
      <p:sp>
        <p:nvSpPr>
          <p:cNvPr name="TextBox 10" id="10"/>
          <p:cNvSpPr txBox="true"/>
          <p:nvPr/>
        </p:nvSpPr>
        <p:spPr>
          <a:xfrm rot="0">
            <a:off x="766914" y="699396"/>
            <a:ext cx="16492386" cy="2124954"/>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List of Functional &amp; Non-Functional Requirements</a:t>
            </a:r>
          </a:p>
        </p:txBody>
      </p:sp>
      <p:sp>
        <p:nvSpPr>
          <p:cNvPr name="TextBox 11" id="11"/>
          <p:cNvSpPr txBox="true"/>
          <p:nvPr/>
        </p:nvSpPr>
        <p:spPr>
          <a:xfrm rot="0">
            <a:off x="6802488" y="2776725"/>
            <a:ext cx="4421239" cy="400139"/>
          </a:xfrm>
          <a:prstGeom prst="rect">
            <a:avLst/>
          </a:prstGeom>
        </p:spPr>
        <p:txBody>
          <a:bodyPr anchor="t" rtlCol="false" tIns="0" lIns="0" bIns="0" rIns="0">
            <a:spAutoFit/>
          </a:bodyPr>
          <a:lstStyle/>
          <a:p>
            <a:pPr algn="ctr">
              <a:lnSpc>
                <a:spcPts val="3309"/>
              </a:lnSpc>
              <a:spcBef>
                <a:spcPct val="0"/>
              </a:spcBef>
            </a:pPr>
            <a:r>
              <a:rPr lang="en-US" b="true" sz="2363">
                <a:solidFill>
                  <a:srgbClr val="000000"/>
                </a:solidFill>
                <a:latin typeface="Canva Sans Bold"/>
                <a:ea typeface="Canva Sans Bold"/>
                <a:cs typeface="Canva Sans Bold"/>
                <a:sym typeface="Canva Sans Bold"/>
              </a:rPr>
              <a:t>Non-Fu</a:t>
            </a:r>
            <a:r>
              <a:rPr lang="en-US" b="true" sz="2363">
                <a:solidFill>
                  <a:srgbClr val="000000"/>
                </a:solidFill>
                <a:latin typeface="Canva Sans Bold"/>
                <a:ea typeface="Canva Sans Bold"/>
                <a:cs typeface="Canva Sans Bold"/>
                <a:sym typeface="Canva Sans Bold"/>
              </a:rPr>
              <a:t>nctional Requirements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90679" y="-155379"/>
            <a:ext cx="3997321" cy="3902384"/>
          </a:xfrm>
          <a:custGeom>
            <a:avLst/>
            <a:gdLst/>
            <a:ahLst/>
            <a:cxnLst/>
            <a:rect r="r" b="b" t="t" l="l"/>
            <a:pathLst>
              <a:path h="3902384" w="3997321">
                <a:moveTo>
                  <a:pt x="0" y="0"/>
                </a:moveTo>
                <a:lnTo>
                  <a:pt x="3997321" y="0"/>
                </a:lnTo>
                <a:lnTo>
                  <a:pt x="3997321" y="3902384"/>
                </a:lnTo>
                <a:lnTo>
                  <a:pt x="0" y="3902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10389" y="1416150"/>
            <a:ext cx="106672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Prototype - figma</a:t>
            </a:r>
          </a:p>
        </p:txBody>
      </p:sp>
      <p:grpSp>
        <p:nvGrpSpPr>
          <p:cNvPr name="Group 4" id="4"/>
          <p:cNvGrpSpPr/>
          <p:nvPr/>
        </p:nvGrpSpPr>
        <p:grpSpPr>
          <a:xfrm rot="0">
            <a:off x="1028700" y="8602653"/>
            <a:ext cx="3451574" cy="845380"/>
            <a:chOff x="0" y="0"/>
            <a:chExt cx="909057" cy="222651"/>
          </a:xfrm>
        </p:grpSpPr>
        <p:sp>
          <p:nvSpPr>
            <p:cNvPr name="Freeform 5" id="5"/>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6" id="6"/>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 id="7"/>
          <p:cNvSpPr txBox="true"/>
          <p:nvPr/>
        </p:nvSpPr>
        <p:spPr>
          <a:xfrm rot="0">
            <a:off x="1184028" y="8868879"/>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Starting Page</a:t>
            </a:r>
          </a:p>
        </p:txBody>
      </p:sp>
      <p:grpSp>
        <p:nvGrpSpPr>
          <p:cNvPr name="Group 8" id="8"/>
          <p:cNvGrpSpPr/>
          <p:nvPr/>
        </p:nvGrpSpPr>
        <p:grpSpPr>
          <a:xfrm rot="0">
            <a:off x="13807726" y="8602653"/>
            <a:ext cx="3451574" cy="845380"/>
            <a:chOff x="0" y="0"/>
            <a:chExt cx="909057" cy="222651"/>
          </a:xfrm>
        </p:grpSpPr>
        <p:sp>
          <p:nvSpPr>
            <p:cNvPr name="Freeform 9" id="9"/>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13960638" y="8868879"/>
            <a:ext cx="3145749"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Group 3</a:t>
            </a:r>
          </a:p>
        </p:txBody>
      </p:sp>
      <p:sp>
        <p:nvSpPr>
          <p:cNvPr name="Freeform 12" id="12"/>
          <p:cNvSpPr/>
          <p:nvPr/>
        </p:nvSpPr>
        <p:spPr>
          <a:xfrm flipH="false" flipV="false" rot="0">
            <a:off x="4229017" y="2689061"/>
            <a:ext cx="9829966" cy="5504781"/>
          </a:xfrm>
          <a:custGeom>
            <a:avLst/>
            <a:gdLst/>
            <a:ahLst/>
            <a:cxnLst/>
            <a:rect r="r" b="b" t="t" l="l"/>
            <a:pathLst>
              <a:path h="5504781" w="9829966">
                <a:moveTo>
                  <a:pt x="0" y="0"/>
                </a:moveTo>
                <a:lnTo>
                  <a:pt x="9829966" y="0"/>
                </a:lnTo>
                <a:lnTo>
                  <a:pt x="9829966" y="5504781"/>
                </a:lnTo>
                <a:lnTo>
                  <a:pt x="0" y="5504781"/>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90679" y="-155379"/>
            <a:ext cx="3997321" cy="3902384"/>
          </a:xfrm>
          <a:custGeom>
            <a:avLst/>
            <a:gdLst/>
            <a:ahLst/>
            <a:cxnLst/>
            <a:rect r="r" b="b" t="t" l="l"/>
            <a:pathLst>
              <a:path h="3902384" w="3997321">
                <a:moveTo>
                  <a:pt x="0" y="0"/>
                </a:moveTo>
                <a:lnTo>
                  <a:pt x="3997321" y="0"/>
                </a:lnTo>
                <a:lnTo>
                  <a:pt x="3997321" y="3902384"/>
                </a:lnTo>
                <a:lnTo>
                  <a:pt x="0" y="3902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602653"/>
            <a:ext cx="3451574" cy="845380"/>
            <a:chOff x="0" y="0"/>
            <a:chExt cx="909057" cy="222651"/>
          </a:xfrm>
        </p:grpSpPr>
        <p:sp>
          <p:nvSpPr>
            <p:cNvPr name="Freeform 4" id="4"/>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5" id="5"/>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3807726" y="8602653"/>
            <a:ext cx="3451574" cy="845380"/>
            <a:chOff x="0" y="0"/>
            <a:chExt cx="909057" cy="222651"/>
          </a:xfrm>
        </p:grpSpPr>
        <p:sp>
          <p:nvSpPr>
            <p:cNvPr name="Freeform 7" id="7"/>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8" id="8"/>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4254206" y="2646951"/>
            <a:ext cx="9798639" cy="5511734"/>
          </a:xfrm>
          <a:custGeom>
            <a:avLst/>
            <a:gdLst/>
            <a:ahLst/>
            <a:cxnLst/>
            <a:rect r="r" b="b" t="t" l="l"/>
            <a:pathLst>
              <a:path h="5511734" w="9798639">
                <a:moveTo>
                  <a:pt x="0" y="0"/>
                </a:moveTo>
                <a:lnTo>
                  <a:pt x="9798638" y="0"/>
                </a:lnTo>
                <a:lnTo>
                  <a:pt x="9798638" y="5511734"/>
                </a:lnTo>
                <a:lnTo>
                  <a:pt x="0" y="5511734"/>
                </a:lnTo>
                <a:lnTo>
                  <a:pt x="0" y="0"/>
                </a:lnTo>
                <a:close/>
              </a:path>
            </a:pathLst>
          </a:custGeom>
          <a:blipFill>
            <a:blip r:embed="rId4"/>
            <a:stretch>
              <a:fillRect l="0" t="0" r="0" b="0"/>
            </a:stretch>
          </a:blipFill>
        </p:spPr>
      </p:sp>
      <p:sp>
        <p:nvSpPr>
          <p:cNvPr name="TextBox 10" id="10"/>
          <p:cNvSpPr txBox="true"/>
          <p:nvPr/>
        </p:nvSpPr>
        <p:spPr>
          <a:xfrm rot="0">
            <a:off x="1184028" y="8868879"/>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Result</a:t>
            </a:r>
          </a:p>
        </p:txBody>
      </p:sp>
      <p:sp>
        <p:nvSpPr>
          <p:cNvPr name="TextBox 11" id="11"/>
          <p:cNvSpPr txBox="true"/>
          <p:nvPr/>
        </p:nvSpPr>
        <p:spPr>
          <a:xfrm rot="0">
            <a:off x="13960638" y="8868879"/>
            <a:ext cx="3145749"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Group 3</a:t>
            </a:r>
          </a:p>
        </p:txBody>
      </p:sp>
      <p:sp>
        <p:nvSpPr>
          <p:cNvPr name="TextBox 12" id="12"/>
          <p:cNvSpPr txBox="true"/>
          <p:nvPr/>
        </p:nvSpPr>
        <p:spPr>
          <a:xfrm rot="0">
            <a:off x="3810389" y="1416150"/>
            <a:ext cx="106672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Prototype - figma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90679" y="-155379"/>
            <a:ext cx="3997321" cy="3902384"/>
          </a:xfrm>
          <a:custGeom>
            <a:avLst/>
            <a:gdLst/>
            <a:ahLst/>
            <a:cxnLst/>
            <a:rect r="r" b="b" t="t" l="l"/>
            <a:pathLst>
              <a:path h="3902384" w="3997321">
                <a:moveTo>
                  <a:pt x="0" y="0"/>
                </a:moveTo>
                <a:lnTo>
                  <a:pt x="3997321" y="0"/>
                </a:lnTo>
                <a:lnTo>
                  <a:pt x="3997321" y="3902384"/>
                </a:lnTo>
                <a:lnTo>
                  <a:pt x="0" y="3902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602653"/>
            <a:ext cx="3451574" cy="845380"/>
            <a:chOff x="0" y="0"/>
            <a:chExt cx="909057" cy="222651"/>
          </a:xfrm>
        </p:grpSpPr>
        <p:sp>
          <p:nvSpPr>
            <p:cNvPr name="Freeform 4" id="4"/>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5" id="5"/>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3807726" y="8602653"/>
            <a:ext cx="3451574" cy="845380"/>
            <a:chOff x="0" y="0"/>
            <a:chExt cx="909057" cy="222651"/>
          </a:xfrm>
        </p:grpSpPr>
        <p:sp>
          <p:nvSpPr>
            <p:cNvPr name="Freeform 7" id="7"/>
            <p:cNvSpPr/>
            <p:nvPr/>
          </p:nvSpPr>
          <p:spPr>
            <a:xfrm flipH="false" flipV="false" rot="0">
              <a:off x="0" y="0"/>
              <a:ext cx="909057" cy="222651"/>
            </a:xfrm>
            <a:custGeom>
              <a:avLst/>
              <a:gdLst/>
              <a:ahLst/>
              <a:cxnLst/>
              <a:rect r="r" b="b" t="t" l="l"/>
              <a:pathLst>
                <a:path h="222651" w="909057">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8" id="8"/>
            <p:cNvSpPr txBox="true"/>
            <p:nvPr/>
          </p:nvSpPr>
          <p:spPr>
            <a:xfrm>
              <a:off x="0" y="-38100"/>
              <a:ext cx="909057" cy="260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1184028" y="8868879"/>
            <a:ext cx="3140918"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About Page</a:t>
            </a:r>
          </a:p>
        </p:txBody>
      </p:sp>
      <p:sp>
        <p:nvSpPr>
          <p:cNvPr name="TextBox 10" id="10"/>
          <p:cNvSpPr txBox="true"/>
          <p:nvPr/>
        </p:nvSpPr>
        <p:spPr>
          <a:xfrm rot="0">
            <a:off x="13960638" y="8868879"/>
            <a:ext cx="3145749" cy="351028"/>
          </a:xfrm>
          <a:prstGeom prst="rect">
            <a:avLst/>
          </a:prstGeom>
        </p:spPr>
        <p:txBody>
          <a:bodyPr anchor="t" rtlCol="false" tIns="0" lIns="0" bIns="0" rIns="0">
            <a:spAutoFit/>
          </a:bodyPr>
          <a:lstStyle/>
          <a:p>
            <a:pPr algn="ctr" marL="0" indent="0" lvl="0">
              <a:lnSpc>
                <a:spcPts val="2756"/>
              </a:lnSpc>
            </a:pPr>
            <a:r>
              <a:rPr lang="en-US" sz="2600">
                <a:solidFill>
                  <a:srgbClr val="000000"/>
                </a:solidFill>
                <a:latin typeface="Montserrat Classic"/>
                <a:ea typeface="Montserrat Classic"/>
                <a:cs typeface="Montserrat Classic"/>
                <a:sym typeface="Montserrat Classic"/>
              </a:rPr>
              <a:t>Group 3</a:t>
            </a:r>
          </a:p>
        </p:txBody>
      </p:sp>
      <p:sp>
        <p:nvSpPr>
          <p:cNvPr name="TextBox 11" id="11"/>
          <p:cNvSpPr txBox="true"/>
          <p:nvPr/>
        </p:nvSpPr>
        <p:spPr>
          <a:xfrm rot="0">
            <a:off x="3810389" y="1416150"/>
            <a:ext cx="10667221" cy="865640"/>
          </a:xfrm>
          <a:prstGeom prst="rect">
            <a:avLst/>
          </a:prstGeom>
        </p:spPr>
        <p:txBody>
          <a:bodyPr anchor="t" rtlCol="false" tIns="0" lIns="0" bIns="0" rIns="0">
            <a:spAutoFit/>
          </a:bodyPr>
          <a:lstStyle/>
          <a:p>
            <a:pPr algn="ctr" marL="0" indent="0" lvl="0">
              <a:lnSpc>
                <a:spcPts val="6375"/>
              </a:lnSpc>
              <a:spcBef>
                <a:spcPct val="0"/>
              </a:spcBef>
            </a:pPr>
            <a:r>
              <a:rPr lang="en-US" b="true" sz="6312">
                <a:solidFill>
                  <a:srgbClr val="000000"/>
                </a:solidFill>
                <a:latin typeface="Bebas Neue Bold"/>
                <a:ea typeface="Bebas Neue Bold"/>
                <a:cs typeface="Bebas Neue Bold"/>
                <a:sym typeface="Bebas Neue Bold"/>
              </a:rPr>
              <a:t>Prototype - figma</a:t>
            </a:r>
          </a:p>
        </p:txBody>
      </p:sp>
      <p:sp>
        <p:nvSpPr>
          <p:cNvPr name="Freeform 12" id="12"/>
          <p:cNvSpPr/>
          <p:nvPr/>
        </p:nvSpPr>
        <p:spPr>
          <a:xfrm flipH="false" flipV="false" rot="0">
            <a:off x="4367240" y="2690609"/>
            <a:ext cx="9553520" cy="5503226"/>
          </a:xfrm>
          <a:custGeom>
            <a:avLst/>
            <a:gdLst/>
            <a:ahLst/>
            <a:cxnLst/>
            <a:rect r="r" b="b" t="t" l="l"/>
            <a:pathLst>
              <a:path h="5503226" w="9553520">
                <a:moveTo>
                  <a:pt x="0" y="0"/>
                </a:moveTo>
                <a:lnTo>
                  <a:pt x="9553520" y="0"/>
                </a:lnTo>
                <a:lnTo>
                  <a:pt x="9553520" y="5503225"/>
                </a:lnTo>
                <a:lnTo>
                  <a:pt x="0" y="5503225"/>
                </a:lnTo>
                <a:lnTo>
                  <a:pt x="0" y="0"/>
                </a:lnTo>
                <a:close/>
              </a:path>
            </a:pathLst>
          </a:custGeom>
          <a:blipFill>
            <a:blip r:embed="rId4"/>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6000">
            <a:off x="960885" y="2237116"/>
            <a:ext cx="9802730" cy="5812767"/>
          </a:xfrm>
          <a:custGeom>
            <a:avLst/>
            <a:gdLst/>
            <a:ahLst/>
            <a:cxnLst/>
            <a:rect r="r" b="b" t="t" l="l"/>
            <a:pathLst>
              <a:path h="5812767" w="9802730">
                <a:moveTo>
                  <a:pt x="0" y="17092"/>
                </a:moveTo>
                <a:lnTo>
                  <a:pt x="9792615" y="0"/>
                </a:lnTo>
                <a:lnTo>
                  <a:pt x="9802731" y="5795676"/>
                </a:lnTo>
                <a:lnTo>
                  <a:pt x="10116" y="5812768"/>
                </a:lnTo>
                <a:lnTo>
                  <a:pt x="0" y="17092"/>
                </a:lnTo>
                <a:close/>
              </a:path>
            </a:pathLst>
          </a:custGeom>
          <a:blipFill>
            <a:blip r:embed="rId2"/>
            <a:stretch>
              <a:fillRect l="-429" t="-7068" r="-59459" b="-787"/>
            </a:stretch>
          </a:blipFill>
        </p:spPr>
      </p:sp>
      <p:sp>
        <p:nvSpPr>
          <p:cNvPr name="Freeform 3" id="3"/>
          <p:cNvSpPr/>
          <p:nvPr/>
        </p:nvSpPr>
        <p:spPr>
          <a:xfrm flipH="false" flipV="false" rot="0">
            <a:off x="10891346" y="2245658"/>
            <a:ext cx="6430718" cy="5795685"/>
          </a:xfrm>
          <a:custGeom>
            <a:avLst/>
            <a:gdLst/>
            <a:ahLst/>
            <a:cxnLst/>
            <a:rect r="r" b="b" t="t" l="l"/>
            <a:pathLst>
              <a:path h="5795685" w="6430718">
                <a:moveTo>
                  <a:pt x="0" y="0"/>
                </a:moveTo>
                <a:lnTo>
                  <a:pt x="6430719" y="0"/>
                </a:lnTo>
                <a:lnTo>
                  <a:pt x="6430719" y="5795684"/>
                </a:lnTo>
                <a:lnTo>
                  <a:pt x="0" y="5795684"/>
                </a:lnTo>
                <a:lnTo>
                  <a:pt x="0" y="0"/>
                </a:lnTo>
                <a:close/>
              </a:path>
            </a:pathLst>
          </a:custGeom>
          <a:blipFill>
            <a:blip r:embed="rId3"/>
            <a:stretch>
              <a:fillRect l="0" t="0" r="0" b="0"/>
            </a:stretch>
          </a:blipFill>
        </p:spPr>
      </p:sp>
      <p:sp>
        <p:nvSpPr>
          <p:cNvPr name="TextBox 4" id="4"/>
          <p:cNvSpPr txBox="true"/>
          <p:nvPr/>
        </p:nvSpPr>
        <p:spPr>
          <a:xfrm rot="0">
            <a:off x="1713307" y="529965"/>
            <a:ext cx="14537535" cy="1083196"/>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prototipe - figma</a:t>
            </a:r>
          </a:p>
        </p:txBody>
      </p:sp>
      <p:sp>
        <p:nvSpPr>
          <p:cNvPr name="TextBox 5" id="5"/>
          <p:cNvSpPr txBox="true"/>
          <p:nvPr/>
        </p:nvSpPr>
        <p:spPr>
          <a:xfrm rot="0">
            <a:off x="4836593" y="1731216"/>
            <a:ext cx="2051315"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Pages Prototype</a:t>
            </a:r>
          </a:p>
        </p:txBody>
      </p:sp>
      <p:sp>
        <p:nvSpPr>
          <p:cNvPr name="TextBox 6" id="6"/>
          <p:cNvSpPr txBox="true"/>
          <p:nvPr/>
        </p:nvSpPr>
        <p:spPr>
          <a:xfrm rot="0">
            <a:off x="12921637" y="1731216"/>
            <a:ext cx="2370137" cy="348761"/>
          </a:xfrm>
          <a:prstGeom prst="rect">
            <a:avLst/>
          </a:prstGeom>
        </p:spPr>
        <p:txBody>
          <a:bodyPr anchor="t" rtlCol="false" tIns="0" lIns="0" bIns="0" rIns="0">
            <a:spAutoFit/>
          </a:bodyPr>
          <a:lstStyle/>
          <a:p>
            <a:pPr algn="ctr">
              <a:lnSpc>
                <a:spcPts val="2826"/>
              </a:lnSpc>
              <a:spcBef>
                <a:spcPct val="0"/>
              </a:spcBef>
            </a:pPr>
            <a:r>
              <a:rPr lang="en-US" b="true" sz="2019">
                <a:solidFill>
                  <a:srgbClr val="000000"/>
                </a:solidFill>
                <a:latin typeface="Canva Sans Bold"/>
                <a:ea typeface="Canva Sans Bold"/>
                <a:cs typeface="Canva Sans Bold"/>
                <a:sym typeface="Canva Sans Bold"/>
              </a:rPr>
              <a:t>Element Prototype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flipH="true" flipV="true">
            <a:off x="9071131" y="2350090"/>
            <a:ext cx="0" cy="6353223"/>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0055874" y="2350090"/>
            <a:ext cx="6700682" cy="5919621"/>
          </a:xfrm>
          <a:custGeom>
            <a:avLst/>
            <a:gdLst/>
            <a:ahLst/>
            <a:cxnLst/>
            <a:rect r="r" b="b" t="t" l="l"/>
            <a:pathLst>
              <a:path h="5919621" w="6700682">
                <a:moveTo>
                  <a:pt x="0" y="0"/>
                </a:moveTo>
                <a:lnTo>
                  <a:pt x="6700682" y="0"/>
                </a:lnTo>
                <a:lnTo>
                  <a:pt x="6700682" y="5919621"/>
                </a:lnTo>
                <a:lnTo>
                  <a:pt x="0" y="5919621"/>
                </a:lnTo>
                <a:lnTo>
                  <a:pt x="0" y="0"/>
                </a:lnTo>
                <a:close/>
              </a:path>
            </a:pathLst>
          </a:custGeom>
          <a:blipFill>
            <a:blip r:embed="rId2"/>
            <a:stretch>
              <a:fillRect l="0" t="0" r="0" b="0"/>
            </a:stretch>
          </a:blipFill>
        </p:spPr>
      </p:sp>
      <p:sp>
        <p:nvSpPr>
          <p:cNvPr name="Freeform 4" id="4"/>
          <p:cNvSpPr/>
          <p:nvPr/>
        </p:nvSpPr>
        <p:spPr>
          <a:xfrm flipH="false" flipV="false" rot="0">
            <a:off x="1028700" y="2350090"/>
            <a:ext cx="7057687" cy="6353223"/>
          </a:xfrm>
          <a:custGeom>
            <a:avLst/>
            <a:gdLst/>
            <a:ahLst/>
            <a:cxnLst/>
            <a:rect r="r" b="b" t="t" l="l"/>
            <a:pathLst>
              <a:path h="6353223" w="7057687">
                <a:moveTo>
                  <a:pt x="0" y="0"/>
                </a:moveTo>
                <a:lnTo>
                  <a:pt x="7057687" y="0"/>
                </a:lnTo>
                <a:lnTo>
                  <a:pt x="7057687" y="6353223"/>
                </a:lnTo>
                <a:lnTo>
                  <a:pt x="0" y="6353223"/>
                </a:lnTo>
                <a:lnTo>
                  <a:pt x="0" y="0"/>
                </a:lnTo>
                <a:close/>
              </a:path>
            </a:pathLst>
          </a:custGeom>
          <a:blipFill>
            <a:blip r:embed="rId3"/>
            <a:stretch>
              <a:fillRect l="0" t="0" r="0" b="0"/>
            </a:stretch>
          </a:blipFill>
        </p:spPr>
      </p:sp>
      <p:sp>
        <p:nvSpPr>
          <p:cNvPr name="TextBox 5" id="5"/>
          <p:cNvSpPr txBox="true"/>
          <p:nvPr/>
        </p:nvSpPr>
        <p:spPr>
          <a:xfrm rot="0">
            <a:off x="1713307" y="529965"/>
            <a:ext cx="14537535" cy="1083196"/>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Diagram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350090"/>
            <a:ext cx="9553334" cy="5586821"/>
          </a:xfrm>
          <a:custGeom>
            <a:avLst/>
            <a:gdLst/>
            <a:ahLst/>
            <a:cxnLst/>
            <a:rect r="r" b="b" t="t" l="l"/>
            <a:pathLst>
              <a:path h="5586821" w="9553334">
                <a:moveTo>
                  <a:pt x="0" y="0"/>
                </a:moveTo>
                <a:lnTo>
                  <a:pt x="9553334" y="0"/>
                </a:lnTo>
                <a:lnTo>
                  <a:pt x="9553334" y="5586820"/>
                </a:lnTo>
                <a:lnTo>
                  <a:pt x="0" y="5586820"/>
                </a:lnTo>
                <a:lnTo>
                  <a:pt x="0" y="0"/>
                </a:lnTo>
                <a:close/>
              </a:path>
            </a:pathLst>
          </a:custGeom>
          <a:blipFill>
            <a:blip r:embed="rId2"/>
            <a:stretch>
              <a:fillRect l="0" t="0" r="0" b="0"/>
            </a:stretch>
          </a:blipFill>
        </p:spPr>
      </p:sp>
      <p:sp>
        <p:nvSpPr>
          <p:cNvPr name="Freeform 3" id="3"/>
          <p:cNvSpPr/>
          <p:nvPr/>
        </p:nvSpPr>
        <p:spPr>
          <a:xfrm flipH="false" flipV="false" rot="0">
            <a:off x="0" y="2350090"/>
            <a:ext cx="8632035" cy="5647357"/>
          </a:xfrm>
          <a:custGeom>
            <a:avLst/>
            <a:gdLst/>
            <a:ahLst/>
            <a:cxnLst/>
            <a:rect r="r" b="b" t="t" l="l"/>
            <a:pathLst>
              <a:path h="5647357" w="8632035">
                <a:moveTo>
                  <a:pt x="0" y="0"/>
                </a:moveTo>
                <a:lnTo>
                  <a:pt x="8632035" y="0"/>
                </a:lnTo>
                <a:lnTo>
                  <a:pt x="8632035" y="5647357"/>
                </a:lnTo>
                <a:lnTo>
                  <a:pt x="0" y="5647357"/>
                </a:lnTo>
                <a:lnTo>
                  <a:pt x="0" y="0"/>
                </a:lnTo>
                <a:close/>
              </a:path>
            </a:pathLst>
          </a:custGeom>
          <a:blipFill>
            <a:blip r:embed="rId3"/>
            <a:stretch>
              <a:fillRect l="0" t="0" r="0" b="0"/>
            </a:stretch>
          </a:blipFill>
        </p:spPr>
      </p:sp>
      <p:sp>
        <p:nvSpPr>
          <p:cNvPr name="TextBox 4" id="4"/>
          <p:cNvSpPr txBox="true"/>
          <p:nvPr/>
        </p:nvSpPr>
        <p:spPr>
          <a:xfrm rot="0">
            <a:off x="1713307" y="529965"/>
            <a:ext cx="14537535" cy="1083196"/>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Diagram</a:t>
            </a:r>
          </a:p>
        </p:txBody>
      </p:sp>
      <p:sp>
        <p:nvSpPr>
          <p:cNvPr name="AutoShape 5" id="5"/>
          <p:cNvSpPr/>
          <p:nvPr/>
        </p:nvSpPr>
        <p:spPr>
          <a:xfrm flipH="true" flipV="true">
            <a:off x="8888017" y="2350090"/>
            <a:ext cx="0" cy="564735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287594"/>
            <a:ext cx="10344163" cy="1060248"/>
          </a:xfrm>
          <a:prstGeom prst="rect">
            <a:avLst/>
          </a:prstGeom>
        </p:spPr>
        <p:txBody>
          <a:bodyPr anchor="t" rtlCol="false" tIns="0" lIns="0" bIns="0" rIns="0">
            <a:spAutoFit/>
          </a:bodyPr>
          <a:lstStyle/>
          <a:p>
            <a:pPr algn="ctr">
              <a:lnSpc>
                <a:spcPts val="8012"/>
              </a:lnSpc>
            </a:pPr>
            <a:r>
              <a:rPr lang="en-US" sz="7488">
                <a:solidFill>
                  <a:srgbClr val="558DFD"/>
                </a:solidFill>
                <a:latin typeface="Bobby Jones Soft"/>
                <a:ea typeface="Bobby Jones Soft"/>
                <a:cs typeface="Bobby Jones Soft"/>
                <a:sym typeface="Bobby Jones Soft"/>
              </a:rPr>
              <a:t>identifikasi masalah</a:t>
            </a:r>
          </a:p>
        </p:txBody>
      </p:sp>
      <p:sp>
        <p:nvSpPr>
          <p:cNvPr name="TextBox 3" id="3"/>
          <p:cNvSpPr txBox="true"/>
          <p:nvPr/>
        </p:nvSpPr>
        <p:spPr>
          <a:xfrm rot="0">
            <a:off x="1028700" y="3217731"/>
            <a:ext cx="10344163" cy="5324475"/>
          </a:xfrm>
          <a:prstGeom prst="rect">
            <a:avLst/>
          </a:prstGeom>
        </p:spPr>
        <p:txBody>
          <a:bodyPr anchor="t" rtlCol="false" tIns="0" lIns="0" bIns="0" rIns="0">
            <a:spAutoFit/>
          </a:bodyPr>
          <a:lstStyle/>
          <a:p>
            <a:pPr algn="l">
              <a:lnSpc>
                <a:spcPts val="4200"/>
              </a:lnSpc>
            </a:pPr>
            <a:r>
              <a:rPr lang="en-US" sz="3000">
                <a:solidFill>
                  <a:srgbClr val="FFFFFF"/>
                </a:solidFill>
                <a:latin typeface="Bricolage Grotesque"/>
                <a:ea typeface="Bricolage Grotesque"/>
                <a:cs typeface="Bricolage Grotesque"/>
                <a:sym typeface="Bricolage Grotesque"/>
              </a:rPr>
              <a:t>.</a:t>
            </a:r>
            <a:r>
              <a:rPr lang="en-US" sz="3000">
                <a:solidFill>
                  <a:srgbClr val="000000"/>
                </a:solidFill>
                <a:latin typeface="Bricolage Grotesque"/>
                <a:ea typeface="Bricolage Grotesque"/>
                <a:cs typeface="Bricolage Grotesque"/>
                <a:sym typeface="Bricolage Grotesque"/>
              </a:rPr>
              <a:t>1. Masyarakat sulit menjaga disiplin dalam pola makan.</a:t>
            </a:r>
          </a:p>
          <a:p>
            <a:pPr algn="l">
              <a:lnSpc>
                <a:spcPts val="4200"/>
              </a:lnSpc>
            </a:pPr>
            <a:r>
              <a:rPr lang="en-US" sz="3000">
                <a:solidFill>
                  <a:srgbClr val="000000"/>
                </a:solidFill>
                <a:latin typeface="Bricolage Grotesque"/>
                <a:ea typeface="Bricolage Grotesque"/>
                <a:cs typeface="Bricolage Grotesque"/>
                <a:sym typeface="Bricolage Grotesque"/>
              </a:rPr>
              <a:t>2. </a:t>
            </a:r>
            <a:r>
              <a:rPr lang="en-US" sz="3000">
                <a:solidFill>
                  <a:srgbClr val="000000"/>
                </a:solidFill>
                <a:latin typeface="Bricolage Grotesque"/>
                <a:ea typeface="Bricolage Grotesque"/>
                <a:cs typeface="Bricolage Grotesque"/>
                <a:sym typeface="Bricolage Grotesque"/>
              </a:rPr>
              <a:t>Platform diet yang ada belum personal dan spesifik.</a:t>
            </a:r>
          </a:p>
          <a:p>
            <a:pPr algn="l">
              <a:lnSpc>
                <a:spcPts val="4200"/>
              </a:lnSpc>
            </a:pPr>
            <a:r>
              <a:rPr lang="en-US" sz="3000">
                <a:solidFill>
                  <a:srgbClr val="000000"/>
                </a:solidFill>
                <a:latin typeface="Bricolage Grotesque"/>
                <a:ea typeface="Bricolage Grotesque"/>
                <a:cs typeface="Bricolage Grotesque"/>
                <a:sym typeface="Bricolage Grotesque"/>
              </a:rPr>
              <a:t>3. Pengguna kesulitan menghitung kalori secara akurat.</a:t>
            </a:r>
          </a:p>
          <a:p>
            <a:pPr algn="l">
              <a:lnSpc>
                <a:spcPts val="4200"/>
              </a:lnSpc>
            </a:pPr>
            <a:r>
              <a:rPr lang="en-US" sz="3000">
                <a:solidFill>
                  <a:srgbClr val="000000"/>
                </a:solidFill>
                <a:latin typeface="Bricolage Grotesque"/>
                <a:ea typeface="Bricolage Grotesque"/>
                <a:cs typeface="Bricolage Grotesque"/>
                <a:sym typeface="Bricolage Grotesque"/>
              </a:rPr>
              <a:t>4. Inpu</a:t>
            </a:r>
            <a:r>
              <a:rPr lang="en-US" sz="3000">
                <a:solidFill>
                  <a:srgbClr val="000000"/>
                </a:solidFill>
                <a:latin typeface="Bricolage Grotesque"/>
                <a:ea typeface="Bricolage Grotesque"/>
                <a:cs typeface="Bricolage Grotesque"/>
                <a:sym typeface="Bricolage Grotesque"/>
              </a:rPr>
              <a:t>t manual kalori memerlukan pemahaman dan waktu adaptasi.</a:t>
            </a:r>
          </a:p>
          <a:p>
            <a:pPr algn="l">
              <a:lnSpc>
                <a:spcPts val="4200"/>
              </a:lnSpc>
            </a:pPr>
            <a:r>
              <a:rPr lang="en-US" sz="3000">
                <a:solidFill>
                  <a:srgbClr val="000000"/>
                </a:solidFill>
                <a:latin typeface="Bricolage Grotesque"/>
                <a:ea typeface="Bricolage Grotesque"/>
                <a:cs typeface="Bricolage Grotesque"/>
                <a:sym typeface="Bricolage Grotesque"/>
              </a:rPr>
              <a:t>5. </a:t>
            </a:r>
            <a:r>
              <a:rPr lang="en-US" sz="3000">
                <a:solidFill>
                  <a:srgbClr val="000000"/>
                </a:solidFill>
                <a:latin typeface="Bricolage Grotesque"/>
                <a:ea typeface="Bricolage Grotesque"/>
                <a:cs typeface="Bricolage Grotesque"/>
                <a:sym typeface="Bricolage Grotesque"/>
              </a:rPr>
              <a:t>Diperlukan teknologi yang:</a:t>
            </a:r>
          </a:p>
          <a:p>
            <a:pPr algn="l"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Mengenali makanan dari foto secara otomatis.</a:t>
            </a:r>
          </a:p>
          <a:p>
            <a:pPr algn="l"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Menghitung kalori secara akurat.</a:t>
            </a:r>
          </a:p>
          <a:p>
            <a:pPr algn="l"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Memberikan rekomendasi diet yang lebih spesifik.</a:t>
            </a:r>
          </a:p>
          <a:p>
            <a:pPr algn="l">
              <a:lnSpc>
                <a:spcPts val="4200"/>
              </a:lnSpc>
            </a:pPr>
          </a:p>
        </p:txBody>
      </p:sp>
      <p:sp>
        <p:nvSpPr>
          <p:cNvPr name="Freeform 4" id="4"/>
          <p:cNvSpPr/>
          <p:nvPr/>
        </p:nvSpPr>
        <p:spPr>
          <a:xfrm flipH="false" flipV="false" rot="0">
            <a:off x="11534271" y="1028700"/>
            <a:ext cx="8302245" cy="8229600"/>
          </a:xfrm>
          <a:custGeom>
            <a:avLst/>
            <a:gdLst/>
            <a:ahLst/>
            <a:cxnLst/>
            <a:rect r="r" b="b" t="t" l="l"/>
            <a:pathLst>
              <a:path h="8229600" w="8302245">
                <a:moveTo>
                  <a:pt x="0" y="0"/>
                </a:moveTo>
                <a:lnTo>
                  <a:pt x="8302244" y="0"/>
                </a:lnTo>
                <a:lnTo>
                  <a:pt x="8302244"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389997" y="598565"/>
            <a:ext cx="14537535" cy="1083196"/>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Pengumpulan Data Sekunder</a:t>
            </a:r>
          </a:p>
        </p:txBody>
      </p:sp>
      <p:sp>
        <p:nvSpPr>
          <p:cNvPr name="TextBox 3" id="3"/>
          <p:cNvSpPr txBox="true"/>
          <p:nvPr/>
        </p:nvSpPr>
        <p:spPr>
          <a:xfrm rot="0">
            <a:off x="6915137" y="2487805"/>
            <a:ext cx="10344163" cy="9591675"/>
          </a:xfrm>
          <a:prstGeom prst="rect">
            <a:avLst/>
          </a:prstGeom>
        </p:spPr>
        <p:txBody>
          <a:bodyPr anchor="t" rtlCol="false" tIns="0" lIns="0" bIns="0" rIns="0">
            <a:spAutoFit/>
          </a:bodyPr>
          <a:lstStyle/>
          <a:p>
            <a:pPr algn="just">
              <a:lnSpc>
                <a:spcPts val="4200"/>
              </a:lnSpc>
            </a:pPr>
            <a:r>
              <a:rPr lang="en-US" sz="3000">
                <a:solidFill>
                  <a:srgbClr val="000000"/>
                </a:solidFill>
                <a:latin typeface="Bricolage Grotesque"/>
                <a:ea typeface="Bricolage Grotesque"/>
                <a:cs typeface="Bricolage Grotesque"/>
                <a:sym typeface="Bricolage Grotesque"/>
              </a:rPr>
              <a:t>Data yang</a:t>
            </a:r>
            <a:r>
              <a:rPr lang="en-US" sz="3000">
                <a:solidFill>
                  <a:srgbClr val="000000"/>
                </a:solidFill>
                <a:latin typeface="Bricolage Grotesque"/>
                <a:ea typeface="Bricolage Grotesque"/>
                <a:cs typeface="Bricolage Grotesque"/>
                <a:sym typeface="Bricolage Grotesque"/>
              </a:rPr>
              <a:t> di</a:t>
            </a:r>
            <a:r>
              <a:rPr lang="en-US" sz="3000">
                <a:solidFill>
                  <a:srgbClr val="000000"/>
                </a:solidFill>
                <a:latin typeface="Bricolage Grotesque"/>
                <a:ea typeface="Bricolage Grotesque"/>
                <a:cs typeface="Bricolage Grotesque"/>
                <a:sym typeface="Bricolage Grotesque"/>
              </a:rPr>
              <a:t>perlukan meliputi:</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Dataset Gambar Makanan: Kumpulan besar gambar makanan dari berbagai sumber, seperti basis data publik, yang mengandung label atau anotasi mengenai jenis makanan dan informasi kalorinya.</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Informasi Nutrisi: Data dari basis data nutrisi yang berisi kandungan kalori, makronutrien (karbohidrat, protein, lemak), dan mikronutrien dari makanan yang relevan.</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Data Terkait Diet: Definisi diet yang relevan (misalnya diet rendah kalori, rendah karbohidrat, vegetarian) yang digunakan untuk mengklasifikasikan apakah makanan sesuai dengan diet tersebut atau tidak.</a:t>
            </a:r>
          </a:p>
          <a:p>
            <a:pPr algn="just">
              <a:lnSpc>
                <a:spcPts val="4200"/>
              </a:lnSpc>
            </a:pPr>
          </a:p>
          <a:p>
            <a:pPr algn="just">
              <a:lnSpc>
                <a:spcPts val="4200"/>
              </a:lnSpc>
            </a:pPr>
          </a:p>
          <a:p>
            <a:pPr algn="just">
              <a:lnSpc>
                <a:spcPts val="4200"/>
              </a:lnSpc>
            </a:pPr>
          </a:p>
          <a:p>
            <a:pPr algn="just">
              <a:lnSpc>
                <a:spcPts val="4200"/>
              </a:lnSpc>
            </a:pPr>
          </a:p>
          <a:p>
            <a:pPr algn="just">
              <a:lnSpc>
                <a:spcPts val="4200"/>
              </a:lnSpc>
            </a:pPr>
          </a:p>
        </p:txBody>
      </p:sp>
      <p:grpSp>
        <p:nvGrpSpPr>
          <p:cNvPr name="Group 4" id="4"/>
          <p:cNvGrpSpPr/>
          <p:nvPr/>
        </p:nvGrpSpPr>
        <p:grpSpPr>
          <a:xfrm rot="0">
            <a:off x="-1804392" y="1944646"/>
            <a:ext cx="8072871" cy="7743671"/>
            <a:chOff x="0" y="0"/>
            <a:chExt cx="10763828" cy="10324895"/>
          </a:xfrm>
        </p:grpSpPr>
        <p:sp>
          <p:nvSpPr>
            <p:cNvPr name="Freeform 5" id="5"/>
            <p:cNvSpPr/>
            <p:nvPr/>
          </p:nvSpPr>
          <p:spPr>
            <a:xfrm flipH="false" flipV="false" rot="0">
              <a:off x="0" y="45439"/>
              <a:ext cx="10763828" cy="10279456"/>
            </a:xfrm>
            <a:custGeom>
              <a:avLst/>
              <a:gdLst/>
              <a:ahLst/>
              <a:cxnLst/>
              <a:rect r="r" b="b" t="t" l="l"/>
              <a:pathLst>
                <a:path h="10279456" w="10763828">
                  <a:moveTo>
                    <a:pt x="0" y="0"/>
                  </a:moveTo>
                  <a:lnTo>
                    <a:pt x="10763828" y="0"/>
                  </a:lnTo>
                  <a:lnTo>
                    <a:pt x="10763828" y="10279456"/>
                  </a:lnTo>
                  <a:lnTo>
                    <a:pt x="0" y="10279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445996" y="0"/>
              <a:ext cx="295049" cy="3550424"/>
              <a:chOff x="0" y="0"/>
              <a:chExt cx="61939" cy="745327"/>
            </a:xfrm>
          </p:grpSpPr>
          <p:sp>
            <p:nvSpPr>
              <p:cNvPr name="Freeform 7" id="7"/>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8" id="8"/>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9" id="9"/>
            <p:cNvGrpSpPr/>
            <p:nvPr/>
          </p:nvGrpSpPr>
          <p:grpSpPr>
            <a:xfrm rot="0">
              <a:off x="7652928" y="0"/>
              <a:ext cx="295049" cy="3550424"/>
              <a:chOff x="0" y="0"/>
              <a:chExt cx="61939" cy="745327"/>
            </a:xfrm>
          </p:grpSpPr>
          <p:sp>
            <p:nvSpPr>
              <p:cNvPr name="Freeform 10" id="10"/>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11" id="11"/>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389997" y="598565"/>
            <a:ext cx="14537535" cy="1083196"/>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Penyusunan Desain Teknis</a:t>
            </a:r>
          </a:p>
        </p:txBody>
      </p:sp>
      <p:sp>
        <p:nvSpPr>
          <p:cNvPr name="TextBox 3" id="3"/>
          <p:cNvSpPr txBox="true"/>
          <p:nvPr/>
        </p:nvSpPr>
        <p:spPr>
          <a:xfrm rot="0">
            <a:off x="6915137" y="2295525"/>
            <a:ext cx="10344163" cy="9058275"/>
          </a:xfrm>
          <a:prstGeom prst="rect">
            <a:avLst/>
          </a:prstGeom>
        </p:spPr>
        <p:txBody>
          <a:bodyPr anchor="t" rtlCol="false" tIns="0" lIns="0" bIns="0" rIns="0">
            <a:spAutoFit/>
          </a:bodyPr>
          <a:lstStyle/>
          <a:p>
            <a:pPr algn="just">
              <a:lnSpc>
                <a:spcPts val="4200"/>
              </a:lnSpc>
            </a:pPr>
            <a:r>
              <a:rPr lang="en-US" sz="3000">
                <a:solidFill>
                  <a:srgbClr val="000000"/>
                </a:solidFill>
                <a:latin typeface="Bricolage Grotesque"/>
                <a:ea typeface="Bricolage Grotesque"/>
                <a:cs typeface="Bricolage Grotesque"/>
                <a:sym typeface="Bricolage Grotesque"/>
              </a:rPr>
              <a:t>Langkah-langk</a:t>
            </a:r>
            <a:r>
              <a:rPr lang="en-US" sz="3000">
                <a:solidFill>
                  <a:srgbClr val="000000"/>
                </a:solidFill>
                <a:latin typeface="Bricolage Grotesque"/>
                <a:ea typeface="Bricolage Grotesque"/>
                <a:cs typeface="Bricolage Grotesque"/>
                <a:sym typeface="Bricolage Grotesque"/>
              </a:rPr>
              <a:t>ah d</a:t>
            </a:r>
            <a:r>
              <a:rPr lang="en-US" sz="3000">
                <a:solidFill>
                  <a:srgbClr val="000000"/>
                </a:solidFill>
                <a:latin typeface="Bricolage Grotesque"/>
                <a:ea typeface="Bricolage Grotesque"/>
                <a:cs typeface="Bricolage Grotesque"/>
                <a:sym typeface="Bricolage Grotesque"/>
              </a:rPr>
              <a:t>alam penyusunan desain teknis meliputi:</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Preprocessing Data Gambar: Langkah ini mencakup proses normalisasi gambar, augmentasi gambar untuk memperbesar variasi data latih.</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Pemilihan Algoritma Deep Learning: Pemilihan algoritma untuk model pengenalan gambar, seperti Convolutional Neural Networks (CNN).</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Model Prediksi Kalori: Setelah model mengenali makanan dari gambar, model regresi atau prediksi akan diintegrasikan untuk menghitung kalori dari makanan tersebut.</a:t>
            </a:r>
          </a:p>
          <a:p>
            <a:pPr algn="just">
              <a:lnSpc>
                <a:spcPts val="4200"/>
              </a:lnSpc>
            </a:pPr>
          </a:p>
          <a:p>
            <a:pPr algn="just">
              <a:lnSpc>
                <a:spcPts val="4200"/>
              </a:lnSpc>
            </a:pPr>
          </a:p>
          <a:p>
            <a:pPr algn="just">
              <a:lnSpc>
                <a:spcPts val="4200"/>
              </a:lnSpc>
            </a:pPr>
          </a:p>
          <a:p>
            <a:pPr algn="just">
              <a:lnSpc>
                <a:spcPts val="4200"/>
              </a:lnSpc>
            </a:pPr>
          </a:p>
          <a:p>
            <a:pPr algn="just">
              <a:lnSpc>
                <a:spcPts val="4200"/>
              </a:lnSpc>
            </a:pPr>
          </a:p>
        </p:txBody>
      </p:sp>
      <p:grpSp>
        <p:nvGrpSpPr>
          <p:cNvPr name="Group 4" id="4"/>
          <p:cNvGrpSpPr/>
          <p:nvPr/>
        </p:nvGrpSpPr>
        <p:grpSpPr>
          <a:xfrm rot="0">
            <a:off x="780105" y="1944646"/>
            <a:ext cx="3376486" cy="2662818"/>
            <a:chOff x="0" y="0"/>
            <a:chExt cx="4501981" cy="3550424"/>
          </a:xfrm>
        </p:grpSpPr>
        <p:grpSp>
          <p:nvGrpSpPr>
            <p:cNvPr name="Group 5" id="5"/>
            <p:cNvGrpSpPr/>
            <p:nvPr/>
          </p:nvGrpSpPr>
          <p:grpSpPr>
            <a:xfrm rot="0">
              <a:off x="0" y="0"/>
              <a:ext cx="295049" cy="3550424"/>
              <a:chOff x="0" y="0"/>
              <a:chExt cx="61939" cy="745327"/>
            </a:xfrm>
          </p:grpSpPr>
          <p:sp>
            <p:nvSpPr>
              <p:cNvPr name="Freeform 6" id="6"/>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7" id="7"/>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4206932" y="0"/>
              <a:ext cx="295049" cy="3550424"/>
              <a:chOff x="0" y="0"/>
              <a:chExt cx="61939" cy="745327"/>
            </a:xfrm>
          </p:grpSpPr>
          <p:sp>
            <p:nvSpPr>
              <p:cNvPr name="Freeform 9" id="9"/>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10" id="10"/>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11" id="11"/>
          <p:cNvSpPr/>
          <p:nvPr/>
        </p:nvSpPr>
        <p:spPr>
          <a:xfrm flipH="false" flipV="false" rot="0">
            <a:off x="-1579587" y="1681760"/>
            <a:ext cx="8095869" cy="8229600"/>
          </a:xfrm>
          <a:custGeom>
            <a:avLst/>
            <a:gdLst/>
            <a:ahLst/>
            <a:cxnLst/>
            <a:rect r="r" b="b" t="t" l="l"/>
            <a:pathLst>
              <a:path h="8229600" w="8095869">
                <a:moveTo>
                  <a:pt x="0" y="0"/>
                </a:moveTo>
                <a:lnTo>
                  <a:pt x="8095869" y="0"/>
                </a:lnTo>
                <a:lnTo>
                  <a:pt x="8095869"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389997" y="598565"/>
            <a:ext cx="14537535" cy="1083196"/>
          </a:xfrm>
          <a:prstGeom prst="rect">
            <a:avLst/>
          </a:prstGeom>
        </p:spPr>
        <p:txBody>
          <a:bodyPr anchor="t" rtlCol="false" tIns="0" lIns="0" bIns="0" rIns="0">
            <a:spAutoFit/>
          </a:bodyPr>
          <a:lstStyle/>
          <a:p>
            <a:pPr algn="ctr">
              <a:lnSpc>
                <a:spcPts val="8241"/>
              </a:lnSpc>
            </a:pPr>
            <a:r>
              <a:rPr lang="en-US" sz="7702">
                <a:solidFill>
                  <a:srgbClr val="558DFD"/>
                </a:solidFill>
                <a:latin typeface="Bobby Jones Soft"/>
                <a:ea typeface="Bobby Jones Soft"/>
                <a:cs typeface="Bobby Jones Soft"/>
                <a:sym typeface="Bobby Jones Soft"/>
              </a:rPr>
              <a:t>Pembuatan Produk/Jasa Layanan</a:t>
            </a:r>
          </a:p>
        </p:txBody>
      </p:sp>
      <p:sp>
        <p:nvSpPr>
          <p:cNvPr name="TextBox 3" id="3"/>
          <p:cNvSpPr txBox="true"/>
          <p:nvPr/>
        </p:nvSpPr>
        <p:spPr>
          <a:xfrm rot="0">
            <a:off x="6915137" y="2295525"/>
            <a:ext cx="10344163" cy="7991475"/>
          </a:xfrm>
          <a:prstGeom prst="rect">
            <a:avLst/>
          </a:prstGeom>
        </p:spPr>
        <p:txBody>
          <a:bodyPr anchor="t" rtlCol="false" tIns="0" lIns="0" bIns="0" rIns="0">
            <a:spAutoFit/>
          </a:bodyPr>
          <a:lstStyle/>
          <a:p>
            <a:pPr algn="just">
              <a:lnSpc>
                <a:spcPts val="4200"/>
              </a:lnSpc>
            </a:pPr>
            <a:r>
              <a:rPr lang="en-US" sz="3000">
                <a:solidFill>
                  <a:srgbClr val="000000"/>
                </a:solidFill>
                <a:latin typeface="Bricolage Grotesque"/>
                <a:ea typeface="Bricolage Grotesque"/>
                <a:cs typeface="Bricolage Grotesque"/>
                <a:sym typeface="Bricolage Grotesque"/>
              </a:rPr>
              <a:t>T</a:t>
            </a:r>
            <a:r>
              <a:rPr lang="en-US" sz="3000">
                <a:solidFill>
                  <a:srgbClr val="000000"/>
                </a:solidFill>
                <a:latin typeface="Bricolage Grotesque"/>
                <a:ea typeface="Bricolage Grotesque"/>
                <a:cs typeface="Bricolage Grotesque"/>
                <a:sym typeface="Bricolage Grotesque"/>
              </a:rPr>
              <a:t>ah</a:t>
            </a:r>
            <a:r>
              <a:rPr lang="en-US" sz="3000">
                <a:solidFill>
                  <a:srgbClr val="000000"/>
                </a:solidFill>
                <a:latin typeface="Bricolage Grotesque"/>
                <a:ea typeface="Bricolage Grotesque"/>
                <a:cs typeface="Bricolage Grotesque"/>
                <a:sym typeface="Bricolage Grotesque"/>
              </a:rPr>
              <a:t>apan pembuatan meliputi:</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Pengembangan Front-End dan User Interface: Aplikasi atau website yang memungkinkan pengguna mengambil atau mengunggah foto makanan secara langsung.</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Integrasi Back-End dan Model AI: Integrasi model deep learning untuk pengenalan gambar dan prediksi kalori.</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Fitur Pengaturan Diet Kustomisasi: Pengguna dapat mengatur preferensi diet (misalnya keto, vegetarian, rendah kalori), dan AI akan menilai makanan berdasarkan preferensi tersebut.</a:t>
            </a:r>
          </a:p>
          <a:p>
            <a:pPr algn="just">
              <a:lnSpc>
                <a:spcPts val="4200"/>
              </a:lnSpc>
            </a:pPr>
          </a:p>
          <a:p>
            <a:pPr algn="just">
              <a:lnSpc>
                <a:spcPts val="4200"/>
              </a:lnSpc>
            </a:pPr>
          </a:p>
          <a:p>
            <a:pPr algn="just">
              <a:lnSpc>
                <a:spcPts val="4200"/>
              </a:lnSpc>
            </a:pPr>
          </a:p>
          <a:p>
            <a:pPr algn="just">
              <a:lnSpc>
                <a:spcPts val="4200"/>
              </a:lnSpc>
            </a:pPr>
          </a:p>
        </p:txBody>
      </p:sp>
      <p:grpSp>
        <p:nvGrpSpPr>
          <p:cNvPr name="Group 4" id="4"/>
          <p:cNvGrpSpPr/>
          <p:nvPr/>
        </p:nvGrpSpPr>
        <p:grpSpPr>
          <a:xfrm rot="0">
            <a:off x="780105" y="1944646"/>
            <a:ext cx="3376486" cy="2662818"/>
            <a:chOff x="0" y="0"/>
            <a:chExt cx="4501981" cy="3550424"/>
          </a:xfrm>
        </p:grpSpPr>
        <p:grpSp>
          <p:nvGrpSpPr>
            <p:cNvPr name="Group 5" id="5"/>
            <p:cNvGrpSpPr/>
            <p:nvPr/>
          </p:nvGrpSpPr>
          <p:grpSpPr>
            <a:xfrm rot="0">
              <a:off x="0" y="0"/>
              <a:ext cx="295049" cy="3550424"/>
              <a:chOff x="0" y="0"/>
              <a:chExt cx="61939" cy="745327"/>
            </a:xfrm>
          </p:grpSpPr>
          <p:sp>
            <p:nvSpPr>
              <p:cNvPr name="Freeform 6" id="6"/>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7" id="7"/>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4206932" y="0"/>
              <a:ext cx="295049" cy="3550424"/>
              <a:chOff x="0" y="0"/>
              <a:chExt cx="61939" cy="745327"/>
            </a:xfrm>
          </p:grpSpPr>
          <p:sp>
            <p:nvSpPr>
              <p:cNvPr name="Freeform 9" id="9"/>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10" id="10"/>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11" id="11"/>
          <p:cNvSpPr/>
          <p:nvPr/>
        </p:nvSpPr>
        <p:spPr>
          <a:xfrm flipH="false" flipV="false" rot="-145680">
            <a:off x="303113" y="2940318"/>
            <a:ext cx="6173768" cy="5841928"/>
          </a:xfrm>
          <a:custGeom>
            <a:avLst/>
            <a:gdLst/>
            <a:ahLst/>
            <a:cxnLst/>
            <a:rect r="r" b="b" t="t" l="l"/>
            <a:pathLst>
              <a:path h="5841928" w="6173768">
                <a:moveTo>
                  <a:pt x="0" y="0"/>
                </a:moveTo>
                <a:lnTo>
                  <a:pt x="6173768" y="0"/>
                </a:lnTo>
                <a:lnTo>
                  <a:pt x="6173768" y="5841928"/>
                </a:lnTo>
                <a:lnTo>
                  <a:pt x="0" y="5841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594670" y="617615"/>
            <a:ext cx="10344163"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pengujian</a:t>
            </a:r>
          </a:p>
        </p:txBody>
      </p:sp>
      <p:sp>
        <p:nvSpPr>
          <p:cNvPr name="TextBox 3" id="3"/>
          <p:cNvSpPr txBox="true"/>
          <p:nvPr/>
        </p:nvSpPr>
        <p:spPr>
          <a:xfrm rot="0">
            <a:off x="6915137" y="2295525"/>
            <a:ext cx="10344163" cy="6924675"/>
          </a:xfrm>
          <a:prstGeom prst="rect">
            <a:avLst/>
          </a:prstGeom>
        </p:spPr>
        <p:txBody>
          <a:bodyPr anchor="t" rtlCol="false" tIns="0" lIns="0" bIns="0" rIns="0">
            <a:spAutoFit/>
          </a:bodyPr>
          <a:lstStyle/>
          <a:p>
            <a:pPr algn="just">
              <a:lnSpc>
                <a:spcPts val="4200"/>
              </a:lnSpc>
            </a:pPr>
            <a:r>
              <a:rPr lang="en-US" sz="3000">
                <a:solidFill>
                  <a:srgbClr val="000000"/>
                </a:solidFill>
                <a:latin typeface="Bricolage Grotesque"/>
                <a:ea typeface="Bricolage Grotesque"/>
                <a:cs typeface="Bricolage Grotesque"/>
                <a:sym typeface="Bricolage Grotesque"/>
              </a:rPr>
              <a:t> </a:t>
            </a:r>
            <a:r>
              <a:rPr lang="en-US" sz="3000">
                <a:solidFill>
                  <a:srgbClr val="000000"/>
                </a:solidFill>
                <a:latin typeface="Bricolage Grotesque"/>
                <a:ea typeface="Bricolage Grotesque"/>
                <a:cs typeface="Bricolage Grotesque"/>
                <a:sym typeface="Bricolage Grotesque"/>
              </a:rPr>
              <a:t>Ada b</a:t>
            </a:r>
            <a:r>
              <a:rPr lang="en-US" sz="3000">
                <a:solidFill>
                  <a:srgbClr val="000000"/>
                </a:solidFill>
                <a:latin typeface="Bricolage Grotesque"/>
                <a:ea typeface="Bricolage Grotesque"/>
                <a:cs typeface="Bricolage Grotesque"/>
                <a:sym typeface="Bricolage Grotesque"/>
              </a:rPr>
              <a:t>eberapa jenis pengujian yang dilakukan pada tahap ini:</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Pengujian Model dengan Dataset Uji: Metrik yang digunakan meliputi akurasi pengenalan gambar.</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Pengujian Pengguna (User Testing): Pengujian dengan pengguna nyata dilakukan untuk mengukur performa model dalam skenario penggunaan dunia nyata.</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Pengujian Kinerja Sistem: Pengujian terhadap kecepatan pemrosesan gambar, efisiensi sumber daya komputasi, serta ketahanan sistem dalam menangani volume pengguna yang tinggi.</a:t>
            </a:r>
          </a:p>
          <a:p>
            <a:pPr algn="just">
              <a:lnSpc>
                <a:spcPts val="4200"/>
              </a:lnSpc>
            </a:pPr>
          </a:p>
          <a:p>
            <a:pPr algn="just">
              <a:lnSpc>
                <a:spcPts val="4200"/>
              </a:lnSpc>
            </a:pPr>
          </a:p>
        </p:txBody>
      </p:sp>
      <p:grpSp>
        <p:nvGrpSpPr>
          <p:cNvPr name="Group 4" id="4"/>
          <p:cNvGrpSpPr/>
          <p:nvPr/>
        </p:nvGrpSpPr>
        <p:grpSpPr>
          <a:xfrm rot="0">
            <a:off x="876245" y="1271665"/>
            <a:ext cx="3376486" cy="2662818"/>
            <a:chOff x="0" y="0"/>
            <a:chExt cx="4501981" cy="3550424"/>
          </a:xfrm>
        </p:grpSpPr>
        <p:grpSp>
          <p:nvGrpSpPr>
            <p:cNvPr name="Group 5" id="5"/>
            <p:cNvGrpSpPr/>
            <p:nvPr/>
          </p:nvGrpSpPr>
          <p:grpSpPr>
            <a:xfrm rot="0">
              <a:off x="0" y="0"/>
              <a:ext cx="295049" cy="3550424"/>
              <a:chOff x="0" y="0"/>
              <a:chExt cx="61939" cy="745327"/>
            </a:xfrm>
          </p:grpSpPr>
          <p:sp>
            <p:nvSpPr>
              <p:cNvPr name="Freeform 6" id="6"/>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7" id="7"/>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4206932" y="0"/>
              <a:ext cx="295049" cy="3550424"/>
              <a:chOff x="0" y="0"/>
              <a:chExt cx="61939" cy="745327"/>
            </a:xfrm>
          </p:grpSpPr>
          <p:sp>
            <p:nvSpPr>
              <p:cNvPr name="Freeform 9" id="9"/>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10" id="10"/>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11" id="11"/>
          <p:cNvSpPr/>
          <p:nvPr/>
        </p:nvSpPr>
        <p:spPr>
          <a:xfrm flipH="false" flipV="false" rot="-535869">
            <a:off x="219694" y="2390898"/>
            <a:ext cx="5983917" cy="5505204"/>
          </a:xfrm>
          <a:custGeom>
            <a:avLst/>
            <a:gdLst/>
            <a:ahLst/>
            <a:cxnLst/>
            <a:rect r="r" b="b" t="t" l="l"/>
            <a:pathLst>
              <a:path h="5505204" w="5983917">
                <a:moveTo>
                  <a:pt x="0" y="0"/>
                </a:moveTo>
                <a:lnTo>
                  <a:pt x="5983917" y="0"/>
                </a:lnTo>
                <a:lnTo>
                  <a:pt x="5983917" y="5505204"/>
                </a:lnTo>
                <a:lnTo>
                  <a:pt x="0" y="5505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76245" y="1271665"/>
            <a:ext cx="3376486" cy="2662818"/>
            <a:chOff x="0" y="0"/>
            <a:chExt cx="4501981" cy="3550424"/>
          </a:xfrm>
        </p:grpSpPr>
        <p:grpSp>
          <p:nvGrpSpPr>
            <p:cNvPr name="Group 3" id="3"/>
            <p:cNvGrpSpPr/>
            <p:nvPr/>
          </p:nvGrpSpPr>
          <p:grpSpPr>
            <a:xfrm rot="0">
              <a:off x="0" y="0"/>
              <a:ext cx="295049" cy="3550424"/>
              <a:chOff x="0" y="0"/>
              <a:chExt cx="61939" cy="745327"/>
            </a:xfrm>
          </p:grpSpPr>
          <p:sp>
            <p:nvSpPr>
              <p:cNvPr name="Freeform 4" id="4"/>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5" id="5"/>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6" id="6"/>
            <p:cNvGrpSpPr/>
            <p:nvPr/>
          </p:nvGrpSpPr>
          <p:grpSpPr>
            <a:xfrm rot="0">
              <a:off x="4206932" y="0"/>
              <a:ext cx="295049" cy="3550424"/>
              <a:chOff x="0" y="0"/>
              <a:chExt cx="61939" cy="745327"/>
            </a:xfrm>
          </p:grpSpPr>
          <p:sp>
            <p:nvSpPr>
              <p:cNvPr name="Freeform 7" id="7"/>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8" id="8"/>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9" id="9"/>
          <p:cNvSpPr/>
          <p:nvPr/>
        </p:nvSpPr>
        <p:spPr>
          <a:xfrm flipH="false" flipV="false" rot="-535869">
            <a:off x="1102638" y="497810"/>
            <a:ext cx="3464225" cy="3187087"/>
          </a:xfrm>
          <a:custGeom>
            <a:avLst/>
            <a:gdLst/>
            <a:ahLst/>
            <a:cxnLst/>
            <a:rect r="r" b="b" t="t" l="l"/>
            <a:pathLst>
              <a:path h="3187087" w="3464225">
                <a:moveTo>
                  <a:pt x="0" y="0"/>
                </a:moveTo>
                <a:lnTo>
                  <a:pt x="3464225" y="0"/>
                </a:lnTo>
                <a:lnTo>
                  <a:pt x="3464225" y="3187087"/>
                </a:lnTo>
                <a:lnTo>
                  <a:pt x="0" y="3187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28700" y="4108034"/>
            <a:ext cx="6850021" cy="3587699"/>
          </a:xfrm>
          <a:custGeom>
            <a:avLst/>
            <a:gdLst/>
            <a:ahLst/>
            <a:cxnLst/>
            <a:rect r="r" b="b" t="t" l="l"/>
            <a:pathLst>
              <a:path h="3587699" w="6850021">
                <a:moveTo>
                  <a:pt x="0" y="0"/>
                </a:moveTo>
                <a:lnTo>
                  <a:pt x="6850021" y="0"/>
                </a:lnTo>
                <a:lnTo>
                  <a:pt x="6850021" y="3587698"/>
                </a:lnTo>
                <a:lnTo>
                  <a:pt x="0" y="3587698"/>
                </a:lnTo>
                <a:lnTo>
                  <a:pt x="0" y="0"/>
                </a:lnTo>
                <a:close/>
              </a:path>
            </a:pathLst>
          </a:custGeom>
          <a:blipFill>
            <a:blip r:embed="rId4"/>
            <a:stretch>
              <a:fillRect l="0" t="0" r="0" b="0"/>
            </a:stretch>
          </a:blipFill>
        </p:spPr>
      </p:sp>
      <p:sp>
        <p:nvSpPr>
          <p:cNvPr name="TextBox 11" id="11"/>
          <p:cNvSpPr txBox="true"/>
          <p:nvPr/>
        </p:nvSpPr>
        <p:spPr>
          <a:xfrm rot="0">
            <a:off x="3971919" y="1936776"/>
            <a:ext cx="10344163"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pengujian</a:t>
            </a:r>
          </a:p>
        </p:txBody>
      </p:sp>
      <p:sp>
        <p:nvSpPr>
          <p:cNvPr name="TextBox 12" id="12"/>
          <p:cNvSpPr txBox="true"/>
          <p:nvPr/>
        </p:nvSpPr>
        <p:spPr>
          <a:xfrm rot="0">
            <a:off x="8532180" y="3739708"/>
            <a:ext cx="8475886" cy="4257675"/>
          </a:xfrm>
          <a:prstGeom prst="rect">
            <a:avLst/>
          </a:prstGeom>
        </p:spPr>
        <p:txBody>
          <a:bodyPr anchor="t" rtlCol="false" tIns="0" lIns="0" bIns="0" rIns="0">
            <a:spAutoFit/>
          </a:bodyPr>
          <a:lstStyle/>
          <a:p>
            <a:pPr algn="just">
              <a:lnSpc>
                <a:spcPts val="4200"/>
              </a:lnSpc>
            </a:pPr>
            <a:r>
              <a:rPr lang="en-US" sz="3000">
                <a:solidFill>
                  <a:srgbClr val="000000"/>
                </a:solidFill>
                <a:latin typeface="Bricolage Grotesque"/>
                <a:ea typeface="Bricolage Grotesque"/>
                <a:cs typeface="Bricolage Grotesque"/>
                <a:sym typeface="Bricolage Grotesque"/>
              </a:rPr>
              <a:t>Hasil da</a:t>
            </a:r>
            <a:r>
              <a:rPr lang="en-US" sz="3000">
                <a:solidFill>
                  <a:srgbClr val="000000"/>
                </a:solidFill>
                <a:latin typeface="Bricolage Grotesque"/>
                <a:ea typeface="Bricolage Grotesque"/>
                <a:cs typeface="Bricolage Grotesque"/>
                <a:sym typeface="Bricolage Grotesque"/>
              </a:rPr>
              <a:t>ri</a:t>
            </a:r>
            <a:r>
              <a:rPr lang="en-US" sz="3000">
                <a:solidFill>
                  <a:srgbClr val="000000"/>
                </a:solidFill>
                <a:latin typeface="Bricolage Grotesque"/>
                <a:ea typeface="Bricolage Grotesque"/>
                <a:cs typeface="Bricolage Grotesque"/>
                <a:sym typeface="Bricolage Grotesque"/>
              </a:rPr>
              <a:t> Train dan Validation:</a:t>
            </a:r>
          </a:p>
          <a:p>
            <a:pPr algn="just">
              <a:lnSpc>
                <a:spcPts val="4200"/>
              </a:lnSpc>
            </a:pPr>
            <a:r>
              <a:rPr lang="en-US" sz="3000">
                <a:solidFill>
                  <a:srgbClr val="000000"/>
                </a:solidFill>
                <a:latin typeface="Bricolage Grotesque"/>
                <a:ea typeface="Bricolage Grotesque"/>
                <a:cs typeface="Bricolage Grotesque"/>
                <a:sym typeface="Bricolage Grotesque"/>
              </a:rPr>
              <a:t>Pada bagian ini, kita melakukan training dengan memilih </a:t>
            </a:r>
            <a:r>
              <a:rPr lang="en-US" sz="3000" b="true">
                <a:solidFill>
                  <a:srgbClr val="000000"/>
                </a:solidFill>
                <a:latin typeface="Bricolage Grotesque Bold"/>
                <a:ea typeface="Bricolage Grotesque Bold"/>
                <a:cs typeface="Bricolage Grotesque Bold"/>
                <a:sym typeface="Bricolage Grotesque Bold"/>
              </a:rPr>
              <a:t>101 class</a:t>
            </a:r>
            <a:r>
              <a:rPr lang="en-US" sz="3000">
                <a:solidFill>
                  <a:srgbClr val="000000"/>
                </a:solidFill>
                <a:latin typeface="Bricolage Grotesque"/>
                <a:ea typeface="Bricolage Grotesque"/>
                <a:cs typeface="Bricolage Grotesque"/>
                <a:sym typeface="Bricolage Grotesque"/>
              </a:rPr>
              <a:t> makanan secara acak dan melakukan proses training dan validation data dan memperoleh:</a:t>
            </a:r>
          </a:p>
          <a:p>
            <a:pPr algn="just" marL="647700" indent="-323850" lvl="1">
              <a:lnSpc>
                <a:spcPts val="4200"/>
              </a:lnSpc>
              <a:buFont typeface="Arial"/>
              <a:buChar char="•"/>
            </a:pPr>
            <a:r>
              <a:rPr lang="en-US" b="true" sz="3000">
                <a:solidFill>
                  <a:srgbClr val="000000"/>
                </a:solidFill>
                <a:latin typeface="Bricolage Grotesque Bold"/>
                <a:ea typeface="Bricolage Grotesque Bold"/>
                <a:cs typeface="Bricolage Grotesque Bold"/>
                <a:sym typeface="Bricolage Grotesque Bold"/>
              </a:rPr>
              <a:t>Training Accuracy: 73.42%</a:t>
            </a:r>
          </a:p>
          <a:p>
            <a:pPr algn="just" marL="647700" indent="-323850" lvl="1">
              <a:lnSpc>
                <a:spcPts val="4200"/>
              </a:lnSpc>
              <a:buFont typeface="Arial"/>
              <a:buChar char="•"/>
            </a:pPr>
            <a:r>
              <a:rPr lang="en-US" b="true" sz="3000">
                <a:solidFill>
                  <a:srgbClr val="000000"/>
                </a:solidFill>
                <a:latin typeface="Bricolage Grotesque Bold"/>
                <a:ea typeface="Bricolage Grotesque Bold"/>
                <a:cs typeface="Bricolage Grotesque Bold"/>
                <a:sym typeface="Bricolage Grotesque Bold"/>
              </a:rPr>
              <a:t>Validation Accuracy: 74.89%</a:t>
            </a:r>
          </a:p>
          <a:p>
            <a:pPr algn="just">
              <a:lnSpc>
                <a:spcPts val="4200"/>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594670" y="617615"/>
            <a:ext cx="10344163"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Evaluasi </a:t>
            </a:r>
          </a:p>
        </p:txBody>
      </p:sp>
      <p:sp>
        <p:nvSpPr>
          <p:cNvPr name="TextBox 3" id="3"/>
          <p:cNvSpPr txBox="true"/>
          <p:nvPr/>
        </p:nvSpPr>
        <p:spPr>
          <a:xfrm rot="0">
            <a:off x="6915137" y="1963814"/>
            <a:ext cx="10344163" cy="7991475"/>
          </a:xfrm>
          <a:prstGeom prst="rect">
            <a:avLst/>
          </a:prstGeom>
        </p:spPr>
        <p:txBody>
          <a:bodyPr anchor="t" rtlCol="false" tIns="0" lIns="0" bIns="0" rIns="0">
            <a:spAutoFit/>
          </a:bodyPr>
          <a:lstStyle/>
          <a:p>
            <a:pPr algn="just">
              <a:lnSpc>
                <a:spcPts val="4200"/>
              </a:lnSpc>
            </a:pPr>
            <a:r>
              <a:rPr lang="en-US" sz="3000">
                <a:solidFill>
                  <a:srgbClr val="000000"/>
                </a:solidFill>
                <a:latin typeface="Bricolage Grotesque"/>
                <a:ea typeface="Bricolage Grotesque"/>
                <a:cs typeface="Bricolage Grotesque"/>
                <a:sym typeface="Bricolage Grotesque"/>
              </a:rPr>
              <a:t>Metode Evaluasi: </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Uji Coba Beta =  Produk diluncurkan dalam versi beta kepada sekelompok pengguna untuk mendapatkan umpan balik awal terkait pengalaman pengguna, akurasi, dan kegunaan fitur.</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Survei Kepuasan Pengguna: Survei ini akan mengumpulkan informasi mengenai kesan pengguna terhadap antarmuka, hasil prediksi, serta potensi perbaikan.</a:t>
            </a:r>
          </a:p>
          <a:p>
            <a:pPr algn="just"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Analisis Data Pengguna: Menganalisis pola penggunaan, seperti jumlah foto yang diunggah per hari dan keakuratan prediksi berdasarkan umpan balik pengguna, untuk mengidentifikasi tren dan potensi pengembangan lebih lanjut.</a:t>
            </a:r>
          </a:p>
          <a:p>
            <a:pPr algn="just">
              <a:lnSpc>
                <a:spcPts val="4200"/>
              </a:lnSpc>
            </a:pPr>
          </a:p>
        </p:txBody>
      </p:sp>
      <p:grpSp>
        <p:nvGrpSpPr>
          <p:cNvPr name="Group 4" id="4"/>
          <p:cNvGrpSpPr/>
          <p:nvPr/>
        </p:nvGrpSpPr>
        <p:grpSpPr>
          <a:xfrm rot="0">
            <a:off x="876245" y="1271665"/>
            <a:ext cx="3376486" cy="2662818"/>
            <a:chOff x="0" y="0"/>
            <a:chExt cx="4501981" cy="3550424"/>
          </a:xfrm>
        </p:grpSpPr>
        <p:grpSp>
          <p:nvGrpSpPr>
            <p:cNvPr name="Group 5" id="5"/>
            <p:cNvGrpSpPr/>
            <p:nvPr/>
          </p:nvGrpSpPr>
          <p:grpSpPr>
            <a:xfrm rot="0">
              <a:off x="0" y="0"/>
              <a:ext cx="295049" cy="3550424"/>
              <a:chOff x="0" y="0"/>
              <a:chExt cx="61939" cy="745327"/>
            </a:xfrm>
          </p:grpSpPr>
          <p:sp>
            <p:nvSpPr>
              <p:cNvPr name="Freeform 6" id="6"/>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7" id="7"/>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4206932" y="0"/>
              <a:ext cx="295049" cy="3550424"/>
              <a:chOff x="0" y="0"/>
              <a:chExt cx="61939" cy="745327"/>
            </a:xfrm>
          </p:grpSpPr>
          <p:sp>
            <p:nvSpPr>
              <p:cNvPr name="Freeform 9" id="9"/>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10" id="10"/>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
        <p:nvSpPr>
          <p:cNvPr name="Freeform 11" id="11"/>
          <p:cNvSpPr/>
          <p:nvPr/>
        </p:nvSpPr>
        <p:spPr>
          <a:xfrm flipH="false" flipV="false" rot="574447">
            <a:off x="726816" y="2441984"/>
            <a:ext cx="5428567" cy="5736927"/>
          </a:xfrm>
          <a:custGeom>
            <a:avLst/>
            <a:gdLst/>
            <a:ahLst/>
            <a:cxnLst/>
            <a:rect r="r" b="b" t="t" l="l"/>
            <a:pathLst>
              <a:path h="5736927" w="5428567">
                <a:moveTo>
                  <a:pt x="0" y="0"/>
                </a:moveTo>
                <a:lnTo>
                  <a:pt x="5428568" y="0"/>
                </a:lnTo>
                <a:lnTo>
                  <a:pt x="5428568" y="5736928"/>
                </a:lnTo>
                <a:lnTo>
                  <a:pt x="0" y="5736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583371" y="4952072"/>
            <a:ext cx="1292107" cy="129210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76350" y="7756455"/>
            <a:ext cx="3607581" cy="3476806"/>
          </a:xfrm>
          <a:custGeom>
            <a:avLst/>
            <a:gdLst/>
            <a:ahLst/>
            <a:cxnLst/>
            <a:rect r="r" b="b" t="t" l="l"/>
            <a:pathLst>
              <a:path h="3476806" w="3607581">
                <a:moveTo>
                  <a:pt x="0" y="0"/>
                </a:moveTo>
                <a:lnTo>
                  <a:pt x="3607581" y="0"/>
                </a:lnTo>
                <a:lnTo>
                  <a:pt x="3607581" y="3476806"/>
                </a:lnTo>
                <a:lnTo>
                  <a:pt x="0" y="34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59659">
            <a:off x="15210352" y="7386063"/>
            <a:ext cx="3100699" cy="3015430"/>
          </a:xfrm>
          <a:custGeom>
            <a:avLst/>
            <a:gdLst/>
            <a:ahLst/>
            <a:cxnLst/>
            <a:rect r="r" b="b" t="t" l="l"/>
            <a:pathLst>
              <a:path h="3015430" w="3100699">
                <a:moveTo>
                  <a:pt x="0" y="0"/>
                </a:moveTo>
                <a:lnTo>
                  <a:pt x="3100699" y="0"/>
                </a:lnTo>
                <a:lnTo>
                  <a:pt x="3100699" y="3015429"/>
                </a:lnTo>
                <a:lnTo>
                  <a:pt x="0" y="3015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29425" y="3138659"/>
            <a:ext cx="6914575" cy="6795359"/>
          </a:xfrm>
          <a:custGeom>
            <a:avLst/>
            <a:gdLst/>
            <a:ahLst/>
            <a:cxnLst/>
            <a:rect r="r" b="b" t="t" l="l"/>
            <a:pathLst>
              <a:path h="6795359" w="6914575">
                <a:moveTo>
                  <a:pt x="0" y="0"/>
                </a:moveTo>
                <a:lnTo>
                  <a:pt x="6914575" y="0"/>
                </a:lnTo>
                <a:lnTo>
                  <a:pt x="6914575" y="6795359"/>
                </a:lnTo>
                <a:lnTo>
                  <a:pt x="0" y="6795359"/>
                </a:lnTo>
                <a:lnTo>
                  <a:pt x="0" y="0"/>
                </a:lnTo>
                <a:close/>
              </a:path>
            </a:pathLst>
          </a:custGeom>
          <a:blipFill>
            <a:blip r:embed="rId6"/>
            <a:stretch>
              <a:fillRect l="0" t="0" r="0" b="0"/>
            </a:stretch>
          </a:blipFill>
        </p:spPr>
      </p:sp>
      <p:sp>
        <p:nvSpPr>
          <p:cNvPr name="Freeform 8" id="8"/>
          <p:cNvSpPr/>
          <p:nvPr/>
        </p:nvSpPr>
        <p:spPr>
          <a:xfrm flipH="false" flipV="false" rot="0">
            <a:off x="10971712" y="3138659"/>
            <a:ext cx="4588265" cy="6619282"/>
          </a:xfrm>
          <a:custGeom>
            <a:avLst/>
            <a:gdLst/>
            <a:ahLst/>
            <a:cxnLst/>
            <a:rect r="r" b="b" t="t" l="l"/>
            <a:pathLst>
              <a:path h="6619282" w="4588265">
                <a:moveTo>
                  <a:pt x="0" y="0"/>
                </a:moveTo>
                <a:lnTo>
                  <a:pt x="4588265" y="0"/>
                </a:lnTo>
                <a:lnTo>
                  <a:pt x="4588265" y="6619282"/>
                </a:lnTo>
                <a:lnTo>
                  <a:pt x="0" y="6619282"/>
                </a:lnTo>
                <a:lnTo>
                  <a:pt x="0" y="0"/>
                </a:lnTo>
                <a:close/>
              </a:path>
            </a:pathLst>
          </a:custGeom>
          <a:blipFill>
            <a:blip r:embed="rId7"/>
            <a:stretch>
              <a:fillRect l="0" t="0" r="-2789" b="0"/>
            </a:stretch>
          </a:blipFill>
        </p:spPr>
      </p:sp>
      <p:sp>
        <p:nvSpPr>
          <p:cNvPr name="TextBox 9" id="9"/>
          <p:cNvSpPr txBox="true"/>
          <p:nvPr/>
        </p:nvSpPr>
        <p:spPr>
          <a:xfrm rot="0">
            <a:off x="1028700" y="951822"/>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Biaya dan jadwal</a:t>
            </a:r>
          </a:p>
        </p:txBody>
      </p:sp>
      <p:sp>
        <p:nvSpPr>
          <p:cNvPr name="TextBox 10" id="10"/>
          <p:cNvSpPr txBox="true"/>
          <p:nvPr/>
        </p:nvSpPr>
        <p:spPr>
          <a:xfrm rot="0">
            <a:off x="2229425" y="2298022"/>
            <a:ext cx="16230600" cy="547370"/>
          </a:xfrm>
          <a:prstGeom prst="rect">
            <a:avLst/>
          </a:prstGeom>
        </p:spPr>
        <p:txBody>
          <a:bodyPr anchor="t" rtlCol="false" tIns="0" lIns="0" bIns="0" rIns="0">
            <a:spAutoFit/>
          </a:bodyPr>
          <a:lstStyle/>
          <a:p>
            <a:pPr algn="ctr">
              <a:lnSpc>
                <a:spcPts val="4479"/>
              </a:lnSpc>
            </a:pPr>
            <a:r>
              <a:rPr lang="en-US" sz="3199" b="true">
                <a:solidFill>
                  <a:srgbClr val="000000"/>
                </a:solidFill>
                <a:latin typeface="Bricolage Grotesque Bold"/>
                <a:ea typeface="Bricolage Grotesque Bold"/>
                <a:cs typeface="Bricolage Grotesque Bold"/>
                <a:sym typeface="Bricolage Grotesque Bold"/>
              </a:rPr>
              <a:t>Anggaran Biaya                                             Jadwal Kegiatan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691699">
            <a:off x="15311864" y="3220273"/>
            <a:ext cx="4154462" cy="3863649"/>
          </a:xfrm>
          <a:custGeom>
            <a:avLst/>
            <a:gdLst/>
            <a:ahLst/>
            <a:cxnLst/>
            <a:rect r="r" b="b" t="t" l="l"/>
            <a:pathLst>
              <a:path h="3863649" w="4154462">
                <a:moveTo>
                  <a:pt x="0" y="0"/>
                </a:moveTo>
                <a:lnTo>
                  <a:pt x="4154461" y="0"/>
                </a:lnTo>
                <a:lnTo>
                  <a:pt x="4154461" y="3863649"/>
                </a:lnTo>
                <a:lnTo>
                  <a:pt x="0" y="3863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4944">
            <a:off x="-828357" y="3007444"/>
            <a:ext cx="4096277" cy="3630325"/>
          </a:xfrm>
          <a:custGeom>
            <a:avLst/>
            <a:gdLst/>
            <a:ahLst/>
            <a:cxnLst/>
            <a:rect r="r" b="b" t="t" l="l"/>
            <a:pathLst>
              <a:path h="3630325" w="4096277">
                <a:moveTo>
                  <a:pt x="0" y="0"/>
                </a:moveTo>
                <a:lnTo>
                  <a:pt x="4096277" y="0"/>
                </a:lnTo>
                <a:lnTo>
                  <a:pt x="4096277" y="3630325"/>
                </a:lnTo>
                <a:lnTo>
                  <a:pt x="0" y="3630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61051">
            <a:off x="12662573" y="7240317"/>
            <a:ext cx="3642065" cy="3848946"/>
          </a:xfrm>
          <a:custGeom>
            <a:avLst/>
            <a:gdLst/>
            <a:ahLst/>
            <a:cxnLst/>
            <a:rect r="r" b="b" t="t" l="l"/>
            <a:pathLst>
              <a:path h="3848946" w="3642065">
                <a:moveTo>
                  <a:pt x="0" y="0"/>
                </a:moveTo>
                <a:lnTo>
                  <a:pt x="3642065" y="0"/>
                </a:lnTo>
                <a:lnTo>
                  <a:pt x="3642065" y="3848946"/>
                </a:lnTo>
                <a:lnTo>
                  <a:pt x="0" y="38489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11245">
            <a:off x="7229722" y="8180178"/>
            <a:ext cx="4476094" cy="3731943"/>
          </a:xfrm>
          <a:custGeom>
            <a:avLst/>
            <a:gdLst/>
            <a:ahLst/>
            <a:cxnLst/>
            <a:rect r="r" b="b" t="t" l="l"/>
            <a:pathLst>
              <a:path h="3731943" w="4476094">
                <a:moveTo>
                  <a:pt x="0" y="0"/>
                </a:moveTo>
                <a:lnTo>
                  <a:pt x="4476094" y="0"/>
                </a:lnTo>
                <a:lnTo>
                  <a:pt x="4476094" y="3731943"/>
                </a:lnTo>
                <a:lnTo>
                  <a:pt x="0" y="37319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474403">
            <a:off x="6959966" y="-2524910"/>
            <a:ext cx="4368067" cy="4329846"/>
          </a:xfrm>
          <a:custGeom>
            <a:avLst/>
            <a:gdLst/>
            <a:ahLst/>
            <a:cxnLst/>
            <a:rect r="r" b="b" t="t" l="l"/>
            <a:pathLst>
              <a:path h="4329846" w="4368067">
                <a:moveTo>
                  <a:pt x="0" y="0"/>
                </a:moveTo>
                <a:lnTo>
                  <a:pt x="4368068" y="0"/>
                </a:lnTo>
                <a:lnTo>
                  <a:pt x="4368068" y="4329846"/>
                </a:lnTo>
                <a:lnTo>
                  <a:pt x="0" y="43298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059461" y="7107532"/>
            <a:ext cx="4373018" cy="4214496"/>
          </a:xfrm>
          <a:custGeom>
            <a:avLst/>
            <a:gdLst/>
            <a:ahLst/>
            <a:cxnLst/>
            <a:rect r="r" b="b" t="t" l="l"/>
            <a:pathLst>
              <a:path h="4214496" w="4373018">
                <a:moveTo>
                  <a:pt x="0" y="0"/>
                </a:moveTo>
                <a:lnTo>
                  <a:pt x="4373018" y="0"/>
                </a:lnTo>
                <a:lnTo>
                  <a:pt x="4373018" y="4214496"/>
                </a:lnTo>
                <a:lnTo>
                  <a:pt x="0" y="42144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356799">
            <a:off x="-2200203" y="7515623"/>
            <a:ext cx="3888820" cy="3485355"/>
          </a:xfrm>
          <a:custGeom>
            <a:avLst/>
            <a:gdLst/>
            <a:ahLst/>
            <a:cxnLst/>
            <a:rect r="r" b="b" t="t" l="l"/>
            <a:pathLst>
              <a:path h="3485355" w="3888820">
                <a:moveTo>
                  <a:pt x="0" y="0"/>
                </a:moveTo>
                <a:lnTo>
                  <a:pt x="3888820" y="0"/>
                </a:lnTo>
                <a:lnTo>
                  <a:pt x="3888820" y="3485354"/>
                </a:lnTo>
                <a:lnTo>
                  <a:pt x="0" y="348535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675348">
            <a:off x="12487240" y="-563389"/>
            <a:ext cx="3789402" cy="3685194"/>
          </a:xfrm>
          <a:custGeom>
            <a:avLst/>
            <a:gdLst/>
            <a:ahLst/>
            <a:cxnLst/>
            <a:rect r="r" b="b" t="t" l="l"/>
            <a:pathLst>
              <a:path h="3685194" w="3789402">
                <a:moveTo>
                  <a:pt x="0" y="0"/>
                </a:moveTo>
                <a:lnTo>
                  <a:pt x="3789402" y="0"/>
                </a:lnTo>
                <a:lnTo>
                  <a:pt x="3789402" y="3685193"/>
                </a:lnTo>
                <a:lnTo>
                  <a:pt x="0" y="36851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710027">
            <a:off x="2194216" y="-882445"/>
            <a:ext cx="4057937" cy="3692723"/>
          </a:xfrm>
          <a:custGeom>
            <a:avLst/>
            <a:gdLst/>
            <a:ahLst/>
            <a:cxnLst/>
            <a:rect r="r" b="b" t="t" l="l"/>
            <a:pathLst>
              <a:path h="3692723" w="4057937">
                <a:moveTo>
                  <a:pt x="0" y="0"/>
                </a:moveTo>
                <a:lnTo>
                  <a:pt x="4057938" y="0"/>
                </a:lnTo>
                <a:lnTo>
                  <a:pt x="4057938" y="3692723"/>
                </a:lnTo>
                <a:lnTo>
                  <a:pt x="0" y="36927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261574">
            <a:off x="16941865" y="-1490132"/>
            <a:ext cx="3763596" cy="3792036"/>
          </a:xfrm>
          <a:custGeom>
            <a:avLst/>
            <a:gdLst/>
            <a:ahLst/>
            <a:cxnLst/>
            <a:rect r="r" b="b" t="t" l="l"/>
            <a:pathLst>
              <a:path h="3792036" w="3763596">
                <a:moveTo>
                  <a:pt x="0" y="0"/>
                </a:moveTo>
                <a:lnTo>
                  <a:pt x="3763596" y="0"/>
                </a:lnTo>
                <a:lnTo>
                  <a:pt x="3763596" y="3792036"/>
                </a:lnTo>
                <a:lnTo>
                  <a:pt x="0" y="379203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2" id="12"/>
          <p:cNvSpPr txBox="true"/>
          <p:nvPr/>
        </p:nvSpPr>
        <p:spPr>
          <a:xfrm rot="0">
            <a:off x="4000684" y="4353058"/>
            <a:ext cx="10286632" cy="2503130"/>
          </a:xfrm>
          <a:prstGeom prst="rect">
            <a:avLst/>
          </a:prstGeom>
        </p:spPr>
        <p:txBody>
          <a:bodyPr anchor="t" rtlCol="false" tIns="0" lIns="0" bIns="0" rIns="0">
            <a:spAutoFit/>
          </a:bodyPr>
          <a:lstStyle/>
          <a:p>
            <a:pPr algn="ctr">
              <a:lnSpc>
                <a:spcPts val="9686"/>
              </a:lnSpc>
            </a:pPr>
            <a:r>
              <a:rPr lang="en-US" sz="9052">
                <a:solidFill>
                  <a:srgbClr val="558DFD"/>
                </a:solidFill>
                <a:latin typeface="Bobby Jones Soft"/>
                <a:ea typeface="Bobby Jones Soft"/>
                <a:cs typeface="Bobby Jones Soft"/>
                <a:sym typeface="Bobby Jones Soft"/>
              </a:rPr>
              <a:t>Thanks for listening!</a:t>
            </a:r>
          </a:p>
        </p:txBody>
      </p:sp>
      <p:sp>
        <p:nvSpPr>
          <p:cNvPr name="TextBox 13" id="13"/>
          <p:cNvSpPr txBox="true"/>
          <p:nvPr/>
        </p:nvSpPr>
        <p:spPr>
          <a:xfrm rot="0">
            <a:off x="4000684" y="3335562"/>
            <a:ext cx="10286632" cy="716102"/>
          </a:xfrm>
          <a:prstGeom prst="rect">
            <a:avLst/>
          </a:prstGeom>
        </p:spPr>
        <p:txBody>
          <a:bodyPr anchor="t" rtlCol="false" tIns="0" lIns="0" bIns="0" rIns="0">
            <a:spAutoFit/>
          </a:bodyPr>
          <a:lstStyle/>
          <a:p>
            <a:pPr algn="ctr">
              <a:lnSpc>
                <a:spcPts val="5703"/>
              </a:lnSpc>
              <a:spcBef>
                <a:spcPct val="0"/>
              </a:spcBef>
            </a:pPr>
            <a:r>
              <a:rPr lang="en-US" sz="4073">
                <a:solidFill>
                  <a:srgbClr val="000000"/>
                </a:solidFill>
                <a:latin typeface="Bricolage Grotesque"/>
                <a:ea typeface="Bricolage Grotesque"/>
                <a:cs typeface="Bricolage Grotesque"/>
                <a:sym typeface="Bricolage Grotesque"/>
              </a:rPr>
              <a:t>The End!</a:t>
            </a:r>
          </a:p>
        </p:txBody>
      </p:sp>
      <p:sp>
        <p:nvSpPr>
          <p:cNvPr name="Freeform 14" id="14"/>
          <p:cNvSpPr/>
          <p:nvPr/>
        </p:nvSpPr>
        <p:spPr>
          <a:xfrm flipH="false" flipV="false" rot="0">
            <a:off x="-2075123" y="-1202141"/>
            <a:ext cx="3294905" cy="3163108"/>
          </a:xfrm>
          <a:custGeom>
            <a:avLst/>
            <a:gdLst/>
            <a:ahLst/>
            <a:cxnLst/>
            <a:rect r="r" b="b" t="t" l="l"/>
            <a:pathLst>
              <a:path h="3163108" w="3294905">
                <a:moveTo>
                  <a:pt x="0" y="0"/>
                </a:moveTo>
                <a:lnTo>
                  <a:pt x="3294904" y="0"/>
                </a:lnTo>
                <a:lnTo>
                  <a:pt x="3294904" y="3163108"/>
                </a:lnTo>
                <a:lnTo>
                  <a:pt x="0" y="316310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503037">
            <a:off x="17148200" y="7696708"/>
            <a:ext cx="3294905" cy="2230322"/>
          </a:xfrm>
          <a:custGeom>
            <a:avLst/>
            <a:gdLst/>
            <a:ahLst/>
            <a:cxnLst/>
            <a:rect r="r" b="b" t="t" l="l"/>
            <a:pathLst>
              <a:path h="2230322" w="3294905">
                <a:moveTo>
                  <a:pt x="0" y="0"/>
                </a:moveTo>
                <a:lnTo>
                  <a:pt x="3294904" y="0"/>
                </a:lnTo>
                <a:lnTo>
                  <a:pt x="3294904" y="2230322"/>
                </a:lnTo>
                <a:lnTo>
                  <a:pt x="0" y="2230322"/>
                </a:lnTo>
                <a:lnTo>
                  <a:pt x="0" y="0"/>
                </a:lnTo>
                <a:close/>
              </a:path>
            </a:pathLst>
          </a:custGeom>
          <a:blipFill>
            <a:blip r:embed="rId22">
              <a:extLst>
                <a:ext uri="{96DAC541-7B7A-43D3-8B79-37D633B846F1}">
                  <asvg:svgBlip xmlns:asvg="http://schemas.microsoft.com/office/drawing/2016/SVG/main" r:embed="rId23"/>
                </a:ext>
              </a:extLst>
            </a:blip>
            <a:stretch>
              <a:fillRect l="0" t="0" r="0" b="-41822"/>
            </a:stretch>
          </a:blipFill>
        </p:spPr>
      </p:sp>
      <p:sp>
        <p:nvSpPr>
          <p:cNvPr name="TextBox 16" id="16"/>
          <p:cNvSpPr txBox="true"/>
          <p:nvPr/>
        </p:nvSpPr>
        <p:spPr>
          <a:xfrm rot="0">
            <a:off x="5592167" y="7056213"/>
            <a:ext cx="7103666" cy="13531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Bricolage Grotesque"/>
                <a:ea typeface="Bricolage Grotesque"/>
                <a:cs typeface="Bricolage Grotesque"/>
                <a:sym typeface="Bricolage Grotesque"/>
              </a:rPr>
              <a:t>Bina Nusantara University - Computer Science</a:t>
            </a:r>
          </a:p>
          <a:p>
            <a:pPr algn="ctr">
              <a:lnSpc>
                <a:spcPts val="3640"/>
              </a:lnSpc>
              <a:spcBef>
                <a:spcPct val="0"/>
              </a:spcBef>
            </a:pPr>
            <a:r>
              <a:rPr lang="en-US" sz="2600">
                <a:solidFill>
                  <a:srgbClr val="000000"/>
                </a:solidFill>
                <a:latin typeface="Bricolage Grotesque"/>
                <a:ea typeface="Bricolage Grotesque"/>
                <a:cs typeface="Bricolage Grotesque"/>
                <a:sym typeface="Bricolage Grotesque"/>
              </a:rPr>
              <a:t>2025</a:t>
            </a:r>
          </a:p>
          <a:p>
            <a:pPr algn="ctr">
              <a:lnSpc>
                <a:spcPts val="364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932930" y="4308249"/>
            <a:ext cx="1971622" cy="1670501"/>
          </a:xfrm>
          <a:custGeom>
            <a:avLst/>
            <a:gdLst/>
            <a:ahLst/>
            <a:cxnLst/>
            <a:rect r="r" b="b" t="t" l="l"/>
            <a:pathLst>
              <a:path h="1670501" w="1971622">
                <a:moveTo>
                  <a:pt x="0" y="0"/>
                </a:moveTo>
                <a:lnTo>
                  <a:pt x="1971622" y="0"/>
                </a:lnTo>
                <a:lnTo>
                  <a:pt x="1971622" y="1670502"/>
                </a:lnTo>
                <a:lnTo>
                  <a:pt x="0" y="1670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7225" y="4180561"/>
            <a:ext cx="1925879" cy="1925879"/>
          </a:xfrm>
          <a:custGeom>
            <a:avLst/>
            <a:gdLst/>
            <a:ahLst/>
            <a:cxnLst/>
            <a:rect r="r" b="b" t="t" l="l"/>
            <a:pathLst>
              <a:path h="1925879" w="1925879">
                <a:moveTo>
                  <a:pt x="0" y="0"/>
                </a:moveTo>
                <a:lnTo>
                  <a:pt x="1925879" y="0"/>
                </a:lnTo>
                <a:lnTo>
                  <a:pt x="1925879" y="1925878"/>
                </a:lnTo>
                <a:lnTo>
                  <a:pt x="0" y="192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56271" y="3937915"/>
            <a:ext cx="1323130" cy="2411170"/>
          </a:xfrm>
          <a:custGeom>
            <a:avLst/>
            <a:gdLst/>
            <a:ahLst/>
            <a:cxnLst/>
            <a:rect r="r" b="b" t="t" l="l"/>
            <a:pathLst>
              <a:path h="2411170" w="1323130">
                <a:moveTo>
                  <a:pt x="0" y="0"/>
                </a:moveTo>
                <a:lnTo>
                  <a:pt x="1323129" y="0"/>
                </a:lnTo>
                <a:lnTo>
                  <a:pt x="1323129" y="2411170"/>
                </a:lnTo>
                <a:lnTo>
                  <a:pt x="0" y="2411170"/>
                </a:lnTo>
                <a:lnTo>
                  <a:pt x="0" y="0"/>
                </a:lnTo>
                <a:close/>
              </a:path>
            </a:pathLst>
          </a:custGeom>
          <a:blipFill>
            <a:blip r:embed="rId6"/>
            <a:stretch>
              <a:fillRect l="-4124" t="0" r="-4124" b="-8249"/>
            </a:stretch>
          </a:blipFill>
        </p:spPr>
      </p:sp>
      <p:sp>
        <p:nvSpPr>
          <p:cNvPr name="Freeform 5" id="5"/>
          <p:cNvSpPr/>
          <p:nvPr/>
        </p:nvSpPr>
        <p:spPr>
          <a:xfrm flipH="false" flipV="false" rot="0">
            <a:off x="13637458" y="4381976"/>
            <a:ext cx="1523048" cy="1523048"/>
          </a:xfrm>
          <a:custGeom>
            <a:avLst/>
            <a:gdLst/>
            <a:ahLst/>
            <a:cxnLst/>
            <a:rect r="r" b="b" t="t" l="l"/>
            <a:pathLst>
              <a:path h="1523048" w="1523048">
                <a:moveTo>
                  <a:pt x="0" y="0"/>
                </a:moveTo>
                <a:lnTo>
                  <a:pt x="1523048" y="0"/>
                </a:lnTo>
                <a:lnTo>
                  <a:pt x="1523048" y="1523048"/>
                </a:lnTo>
                <a:lnTo>
                  <a:pt x="0" y="15230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570508" y="4381976"/>
            <a:ext cx="1523048" cy="1523048"/>
          </a:xfrm>
          <a:custGeom>
            <a:avLst/>
            <a:gdLst/>
            <a:ahLst/>
            <a:cxnLst/>
            <a:rect r="r" b="b" t="t" l="l"/>
            <a:pathLst>
              <a:path h="1523048" w="1523048">
                <a:moveTo>
                  <a:pt x="0" y="0"/>
                </a:moveTo>
                <a:lnTo>
                  <a:pt x="1523048" y="0"/>
                </a:lnTo>
                <a:lnTo>
                  <a:pt x="1523048" y="1523048"/>
                </a:lnTo>
                <a:lnTo>
                  <a:pt x="0" y="15230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028700" y="1725028"/>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Latar belakang</a:t>
            </a:r>
          </a:p>
        </p:txBody>
      </p:sp>
      <p:sp>
        <p:nvSpPr>
          <p:cNvPr name="TextBox 8" id="8"/>
          <p:cNvSpPr txBox="true"/>
          <p:nvPr/>
        </p:nvSpPr>
        <p:spPr>
          <a:xfrm rot="0">
            <a:off x="1190692" y="6497955"/>
            <a:ext cx="3456099" cy="3789045"/>
          </a:xfrm>
          <a:prstGeom prst="rect">
            <a:avLst/>
          </a:prstGeom>
        </p:spPr>
        <p:txBody>
          <a:bodyPr anchor="t" rtlCol="false" tIns="0" lIns="0" bIns="0" rIns="0">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Aplikasi diet yang ada sering tidak memperhitungkan alergi, preferensi makanan, dan tujuan pengguna.</a:t>
            </a:r>
          </a:p>
          <a:p>
            <a:pPr algn="ctr">
              <a:lnSpc>
                <a:spcPts val="3780"/>
              </a:lnSpc>
            </a:pPr>
          </a:p>
          <a:p>
            <a:pPr algn="ctr">
              <a:lnSpc>
                <a:spcPts val="3780"/>
              </a:lnSpc>
            </a:pPr>
          </a:p>
        </p:txBody>
      </p:sp>
      <p:sp>
        <p:nvSpPr>
          <p:cNvPr name="TextBox 9" id="9"/>
          <p:cNvSpPr txBox="true"/>
          <p:nvPr/>
        </p:nvSpPr>
        <p:spPr>
          <a:xfrm rot="0">
            <a:off x="5342115" y="6541840"/>
            <a:ext cx="3456099" cy="2836545"/>
          </a:xfrm>
          <a:prstGeom prst="rect">
            <a:avLst/>
          </a:prstGeom>
        </p:spPr>
        <p:txBody>
          <a:bodyPr anchor="t" rtlCol="false" tIns="0" lIns="0" bIns="0" rIns="0">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Food-Diet Assistance (Distance) adalah website asisten diet berbasis AI yang dikembangkan tim PKM-KC.</a:t>
            </a:r>
          </a:p>
        </p:txBody>
      </p:sp>
      <p:sp>
        <p:nvSpPr>
          <p:cNvPr name="TextBox 10" id="10"/>
          <p:cNvSpPr txBox="true"/>
          <p:nvPr/>
        </p:nvSpPr>
        <p:spPr>
          <a:xfrm rot="0">
            <a:off x="9489786" y="6546361"/>
            <a:ext cx="3456099" cy="2836545"/>
          </a:xfrm>
          <a:prstGeom prst="rect">
            <a:avLst/>
          </a:prstGeom>
        </p:spPr>
        <p:txBody>
          <a:bodyPr anchor="t" rtlCol="false" tIns="0" lIns="0" bIns="0" rIns="0">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Distance ini menggunakan Computer Vision dengan algoritma Convolutional Neural Networks (CNN)</a:t>
            </a:r>
          </a:p>
        </p:txBody>
      </p:sp>
      <p:sp>
        <p:nvSpPr>
          <p:cNvPr name="TextBox 11" id="11"/>
          <p:cNvSpPr txBox="true"/>
          <p:nvPr/>
        </p:nvSpPr>
        <p:spPr>
          <a:xfrm rot="0">
            <a:off x="13637458" y="6421755"/>
            <a:ext cx="3456099" cy="2836545"/>
          </a:xfrm>
          <a:prstGeom prst="rect">
            <a:avLst/>
          </a:prstGeom>
        </p:spPr>
        <p:txBody>
          <a:bodyPr anchor="t" rtlCol="false" tIns="0" lIns="0" bIns="0" rIns="0">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Mendukung SDG 3 (Good Health and Well-Being) dan SDG 12 (Responsible Consumption and Production).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582869"/>
            <a:ext cx="9838405"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Tujuan</a:t>
            </a:r>
          </a:p>
        </p:txBody>
      </p:sp>
      <p:sp>
        <p:nvSpPr>
          <p:cNvPr name="TextBox 3" id="3"/>
          <p:cNvSpPr txBox="true"/>
          <p:nvPr/>
        </p:nvSpPr>
        <p:spPr>
          <a:xfrm rot="0">
            <a:off x="1028700" y="3484431"/>
            <a:ext cx="9838405" cy="47910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Mengidentifikasi makanan melalui gambar.</a:t>
            </a:r>
          </a:p>
          <a:p>
            <a:pPr algn="l"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Mengestimasi jumlah kalori yang terkandung dalam makanannya</a:t>
            </a:r>
          </a:p>
          <a:p>
            <a:pPr algn="l"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Memberikan rekomendasi makanan diet yang cocok kepada pengguna.</a:t>
            </a:r>
          </a:p>
          <a:p>
            <a:pPr algn="l" marL="647700" indent="-323850" lvl="1">
              <a:lnSpc>
                <a:spcPts val="4200"/>
              </a:lnSpc>
              <a:buFont typeface="Arial"/>
              <a:buChar char="•"/>
            </a:pPr>
            <a:r>
              <a:rPr lang="en-US" sz="3000">
                <a:solidFill>
                  <a:srgbClr val="000000"/>
                </a:solidFill>
                <a:latin typeface="Bricolage Grotesque"/>
                <a:ea typeface="Bricolage Grotesque"/>
                <a:cs typeface="Bricolage Grotesque"/>
                <a:sym typeface="Bricolage Grotesque"/>
              </a:rPr>
              <a:t>Mengatasi keterbatasan platform diet yang ada dengan mempersonalisasi rekomendasi berdasarkan data spesifik pengguna.</a:t>
            </a:r>
          </a:p>
          <a:p>
            <a:pPr algn="l">
              <a:lnSpc>
                <a:spcPts val="4200"/>
              </a:lnSpc>
            </a:pPr>
          </a:p>
        </p:txBody>
      </p:sp>
      <p:sp>
        <p:nvSpPr>
          <p:cNvPr name="Freeform 4" id="4"/>
          <p:cNvSpPr/>
          <p:nvPr/>
        </p:nvSpPr>
        <p:spPr>
          <a:xfrm flipH="false" flipV="false" rot="0">
            <a:off x="11285899" y="1028700"/>
            <a:ext cx="8849032" cy="8229600"/>
          </a:xfrm>
          <a:custGeom>
            <a:avLst/>
            <a:gdLst/>
            <a:ahLst/>
            <a:cxnLst/>
            <a:rect r="r" b="b" t="t" l="l"/>
            <a:pathLst>
              <a:path h="8229600" w="8849032">
                <a:moveTo>
                  <a:pt x="0" y="0"/>
                </a:moveTo>
                <a:lnTo>
                  <a:pt x="8849032" y="0"/>
                </a:lnTo>
                <a:lnTo>
                  <a:pt x="8849032"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691699">
            <a:off x="15370168" y="3458140"/>
            <a:ext cx="3778264" cy="3513785"/>
          </a:xfrm>
          <a:custGeom>
            <a:avLst/>
            <a:gdLst/>
            <a:ahLst/>
            <a:cxnLst/>
            <a:rect r="r" b="b" t="t" l="l"/>
            <a:pathLst>
              <a:path h="3513785" w="3778264">
                <a:moveTo>
                  <a:pt x="0" y="0"/>
                </a:moveTo>
                <a:lnTo>
                  <a:pt x="3778264" y="0"/>
                </a:lnTo>
                <a:lnTo>
                  <a:pt x="3778264" y="3513785"/>
                </a:lnTo>
                <a:lnTo>
                  <a:pt x="0" y="35137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4944">
            <a:off x="-1602247" y="3016969"/>
            <a:ext cx="4096277" cy="3630325"/>
          </a:xfrm>
          <a:custGeom>
            <a:avLst/>
            <a:gdLst/>
            <a:ahLst/>
            <a:cxnLst/>
            <a:rect r="r" b="b" t="t" l="l"/>
            <a:pathLst>
              <a:path h="3630325" w="4096277">
                <a:moveTo>
                  <a:pt x="0" y="0"/>
                </a:moveTo>
                <a:lnTo>
                  <a:pt x="4096277" y="0"/>
                </a:lnTo>
                <a:lnTo>
                  <a:pt x="4096277" y="3630325"/>
                </a:lnTo>
                <a:lnTo>
                  <a:pt x="0" y="3630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74447">
            <a:off x="12944821" y="8765370"/>
            <a:ext cx="3642065" cy="3848946"/>
          </a:xfrm>
          <a:custGeom>
            <a:avLst/>
            <a:gdLst/>
            <a:ahLst/>
            <a:cxnLst/>
            <a:rect r="r" b="b" t="t" l="l"/>
            <a:pathLst>
              <a:path h="3848946" w="3642065">
                <a:moveTo>
                  <a:pt x="0" y="0"/>
                </a:moveTo>
                <a:lnTo>
                  <a:pt x="3642065" y="0"/>
                </a:lnTo>
                <a:lnTo>
                  <a:pt x="3642065" y="3848947"/>
                </a:lnTo>
                <a:lnTo>
                  <a:pt x="0" y="38489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7818">
            <a:off x="8362679" y="8688424"/>
            <a:ext cx="4476094" cy="3731943"/>
          </a:xfrm>
          <a:custGeom>
            <a:avLst/>
            <a:gdLst/>
            <a:ahLst/>
            <a:cxnLst/>
            <a:rect r="r" b="b" t="t" l="l"/>
            <a:pathLst>
              <a:path h="3731943" w="4476094">
                <a:moveTo>
                  <a:pt x="0" y="0"/>
                </a:moveTo>
                <a:lnTo>
                  <a:pt x="4476094" y="0"/>
                </a:lnTo>
                <a:lnTo>
                  <a:pt x="4476094" y="3731943"/>
                </a:lnTo>
                <a:lnTo>
                  <a:pt x="0" y="37319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474403">
            <a:off x="7691892" y="-2951834"/>
            <a:ext cx="4368067" cy="4329846"/>
          </a:xfrm>
          <a:custGeom>
            <a:avLst/>
            <a:gdLst/>
            <a:ahLst/>
            <a:cxnLst/>
            <a:rect r="r" b="b" t="t" l="l"/>
            <a:pathLst>
              <a:path h="4329846" w="4368067">
                <a:moveTo>
                  <a:pt x="0" y="0"/>
                </a:moveTo>
                <a:lnTo>
                  <a:pt x="4368067" y="0"/>
                </a:lnTo>
                <a:lnTo>
                  <a:pt x="4368067" y="4329847"/>
                </a:lnTo>
                <a:lnTo>
                  <a:pt x="0" y="43298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330319">
            <a:off x="3504546" y="8689345"/>
            <a:ext cx="4373018" cy="4214496"/>
          </a:xfrm>
          <a:custGeom>
            <a:avLst/>
            <a:gdLst/>
            <a:ahLst/>
            <a:cxnLst/>
            <a:rect r="r" b="b" t="t" l="l"/>
            <a:pathLst>
              <a:path h="4214496" w="4373018">
                <a:moveTo>
                  <a:pt x="0" y="0"/>
                </a:moveTo>
                <a:lnTo>
                  <a:pt x="4373018" y="0"/>
                </a:lnTo>
                <a:lnTo>
                  <a:pt x="4373018" y="4214496"/>
                </a:lnTo>
                <a:lnTo>
                  <a:pt x="0" y="42144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356799">
            <a:off x="-915710" y="7515623"/>
            <a:ext cx="3888820" cy="3485355"/>
          </a:xfrm>
          <a:custGeom>
            <a:avLst/>
            <a:gdLst/>
            <a:ahLst/>
            <a:cxnLst/>
            <a:rect r="r" b="b" t="t" l="l"/>
            <a:pathLst>
              <a:path h="3485355" w="3888820">
                <a:moveTo>
                  <a:pt x="0" y="0"/>
                </a:moveTo>
                <a:lnTo>
                  <a:pt x="3888820" y="0"/>
                </a:lnTo>
                <a:lnTo>
                  <a:pt x="3888820" y="3485354"/>
                </a:lnTo>
                <a:lnTo>
                  <a:pt x="0" y="348535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675348">
            <a:off x="13214167" y="-2008085"/>
            <a:ext cx="3789402" cy="3685194"/>
          </a:xfrm>
          <a:custGeom>
            <a:avLst/>
            <a:gdLst/>
            <a:ahLst/>
            <a:cxnLst/>
            <a:rect r="r" b="b" t="t" l="l"/>
            <a:pathLst>
              <a:path h="3685194" w="3789402">
                <a:moveTo>
                  <a:pt x="0" y="0"/>
                </a:moveTo>
                <a:lnTo>
                  <a:pt x="3789402" y="0"/>
                </a:lnTo>
                <a:lnTo>
                  <a:pt x="3789402" y="3685194"/>
                </a:lnTo>
                <a:lnTo>
                  <a:pt x="0" y="36851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710027">
            <a:off x="2288345" y="-2411700"/>
            <a:ext cx="4057937" cy="3692723"/>
          </a:xfrm>
          <a:custGeom>
            <a:avLst/>
            <a:gdLst/>
            <a:ahLst/>
            <a:cxnLst/>
            <a:rect r="r" b="b" t="t" l="l"/>
            <a:pathLst>
              <a:path h="3692723" w="4057937">
                <a:moveTo>
                  <a:pt x="0" y="0"/>
                </a:moveTo>
                <a:lnTo>
                  <a:pt x="4057938" y="0"/>
                </a:lnTo>
                <a:lnTo>
                  <a:pt x="4057938" y="3692723"/>
                </a:lnTo>
                <a:lnTo>
                  <a:pt x="0" y="36927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460971">
            <a:off x="17370734" y="-516211"/>
            <a:ext cx="3140837" cy="3164572"/>
          </a:xfrm>
          <a:custGeom>
            <a:avLst/>
            <a:gdLst/>
            <a:ahLst/>
            <a:cxnLst/>
            <a:rect r="r" b="b" t="t" l="l"/>
            <a:pathLst>
              <a:path h="3164572" w="3140837">
                <a:moveTo>
                  <a:pt x="0" y="0"/>
                </a:moveTo>
                <a:lnTo>
                  <a:pt x="3140838" y="0"/>
                </a:lnTo>
                <a:lnTo>
                  <a:pt x="3140838" y="3164571"/>
                </a:lnTo>
                <a:lnTo>
                  <a:pt x="0" y="31645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2075123" y="-1202141"/>
            <a:ext cx="3294905" cy="3163108"/>
          </a:xfrm>
          <a:custGeom>
            <a:avLst/>
            <a:gdLst/>
            <a:ahLst/>
            <a:cxnLst/>
            <a:rect r="r" b="b" t="t" l="l"/>
            <a:pathLst>
              <a:path h="3163108" w="3294905">
                <a:moveTo>
                  <a:pt x="0" y="0"/>
                </a:moveTo>
                <a:lnTo>
                  <a:pt x="3294904" y="0"/>
                </a:lnTo>
                <a:lnTo>
                  <a:pt x="3294904" y="3163108"/>
                </a:lnTo>
                <a:lnTo>
                  <a:pt x="0" y="316310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503037">
            <a:off x="17026598" y="7551846"/>
            <a:ext cx="3294905" cy="2230322"/>
          </a:xfrm>
          <a:custGeom>
            <a:avLst/>
            <a:gdLst/>
            <a:ahLst/>
            <a:cxnLst/>
            <a:rect r="r" b="b" t="t" l="l"/>
            <a:pathLst>
              <a:path h="2230322" w="3294905">
                <a:moveTo>
                  <a:pt x="0" y="0"/>
                </a:moveTo>
                <a:lnTo>
                  <a:pt x="3294904" y="0"/>
                </a:lnTo>
                <a:lnTo>
                  <a:pt x="3294904" y="2230321"/>
                </a:lnTo>
                <a:lnTo>
                  <a:pt x="0" y="2230321"/>
                </a:lnTo>
                <a:lnTo>
                  <a:pt x="0" y="0"/>
                </a:lnTo>
                <a:close/>
              </a:path>
            </a:pathLst>
          </a:custGeom>
          <a:blipFill>
            <a:blip r:embed="rId22">
              <a:extLst>
                <a:ext uri="{96DAC541-7B7A-43D3-8B79-37D633B846F1}">
                  <asvg:svgBlip xmlns:asvg="http://schemas.microsoft.com/office/drawing/2016/SVG/main" r:embed="rId23"/>
                </a:ext>
              </a:extLst>
            </a:blip>
            <a:stretch>
              <a:fillRect l="0" t="0" r="0" b="-41822"/>
            </a:stretch>
          </a:blipFill>
        </p:spPr>
      </p:sp>
      <p:sp>
        <p:nvSpPr>
          <p:cNvPr name="Freeform 14" id="14"/>
          <p:cNvSpPr/>
          <p:nvPr/>
        </p:nvSpPr>
        <p:spPr>
          <a:xfrm flipH="false" flipV="false" rot="0">
            <a:off x="3756160" y="4264112"/>
            <a:ext cx="2385602" cy="1848842"/>
          </a:xfrm>
          <a:custGeom>
            <a:avLst/>
            <a:gdLst/>
            <a:ahLst/>
            <a:cxnLst/>
            <a:rect r="r" b="b" t="t" l="l"/>
            <a:pathLst>
              <a:path h="1848842" w="2385602">
                <a:moveTo>
                  <a:pt x="0" y="0"/>
                </a:moveTo>
                <a:lnTo>
                  <a:pt x="2385602" y="0"/>
                </a:lnTo>
                <a:lnTo>
                  <a:pt x="2385602" y="1848842"/>
                </a:lnTo>
                <a:lnTo>
                  <a:pt x="0" y="1848842"/>
                </a:lnTo>
                <a:lnTo>
                  <a:pt x="0" y="0"/>
                </a:lnTo>
                <a:close/>
              </a:path>
            </a:pathLst>
          </a:custGeom>
          <a:blipFill>
            <a:blip r:embed="rId24"/>
            <a:stretch>
              <a:fillRect l="0" t="0" r="0" b="0"/>
            </a:stretch>
          </a:blipFill>
        </p:spPr>
      </p:sp>
      <p:sp>
        <p:nvSpPr>
          <p:cNvPr name="Freeform 15" id="15"/>
          <p:cNvSpPr/>
          <p:nvPr/>
        </p:nvSpPr>
        <p:spPr>
          <a:xfrm flipH="false" flipV="false" rot="0">
            <a:off x="8117567" y="4354634"/>
            <a:ext cx="2052866" cy="1806522"/>
          </a:xfrm>
          <a:custGeom>
            <a:avLst/>
            <a:gdLst/>
            <a:ahLst/>
            <a:cxnLst/>
            <a:rect r="r" b="b" t="t" l="l"/>
            <a:pathLst>
              <a:path h="1806522" w="2052866">
                <a:moveTo>
                  <a:pt x="0" y="0"/>
                </a:moveTo>
                <a:lnTo>
                  <a:pt x="2052866" y="0"/>
                </a:lnTo>
                <a:lnTo>
                  <a:pt x="2052866" y="1806522"/>
                </a:lnTo>
                <a:lnTo>
                  <a:pt x="0" y="180652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6" id="16"/>
          <p:cNvSpPr/>
          <p:nvPr/>
        </p:nvSpPr>
        <p:spPr>
          <a:xfrm flipH="false" flipV="false" rot="0">
            <a:off x="12422801" y="4354634"/>
            <a:ext cx="1941661" cy="1941661"/>
          </a:xfrm>
          <a:custGeom>
            <a:avLst/>
            <a:gdLst/>
            <a:ahLst/>
            <a:cxnLst/>
            <a:rect r="r" b="b" t="t" l="l"/>
            <a:pathLst>
              <a:path h="1941661" w="1941661">
                <a:moveTo>
                  <a:pt x="0" y="0"/>
                </a:moveTo>
                <a:lnTo>
                  <a:pt x="1941661" y="0"/>
                </a:lnTo>
                <a:lnTo>
                  <a:pt x="1941661" y="1941662"/>
                </a:lnTo>
                <a:lnTo>
                  <a:pt x="0" y="194166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7" id="17"/>
          <p:cNvSpPr txBox="true"/>
          <p:nvPr/>
        </p:nvSpPr>
        <p:spPr>
          <a:xfrm rot="0">
            <a:off x="3166319" y="2065742"/>
            <a:ext cx="11955361"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prediksi manfaat</a:t>
            </a:r>
          </a:p>
        </p:txBody>
      </p:sp>
      <p:sp>
        <p:nvSpPr>
          <p:cNvPr name="TextBox 18" id="18"/>
          <p:cNvSpPr txBox="true"/>
          <p:nvPr/>
        </p:nvSpPr>
        <p:spPr>
          <a:xfrm rot="0">
            <a:off x="3166319" y="3411942"/>
            <a:ext cx="11955361" cy="547370"/>
          </a:xfrm>
          <a:prstGeom prst="rect">
            <a:avLst/>
          </a:prstGeom>
        </p:spPr>
        <p:txBody>
          <a:bodyPr anchor="t" rtlCol="false" tIns="0" lIns="0" bIns="0" rIns="0">
            <a:spAutoFit/>
          </a:bodyPr>
          <a:lstStyle/>
          <a:p>
            <a:pPr algn="ctr">
              <a:lnSpc>
                <a:spcPts val="4479"/>
              </a:lnSpc>
            </a:pPr>
            <a:r>
              <a:rPr lang="en-US" b="true" sz="3199">
                <a:solidFill>
                  <a:srgbClr val="000000"/>
                </a:solidFill>
                <a:latin typeface="Bricolage Grotesque Bold"/>
                <a:ea typeface="Bricolage Grotesque Bold"/>
                <a:cs typeface="Bricolage Grotesque Bold"/>
                <a:sym typeface="Bricolage Grotesque Bold"/>
              </a:rPr>
              <a:t>Dengan ini diharapkan memberikan kontribusi, diantaranya:</a:t>
            </a:r>
          </a:p>
        </p:txBody>
      </p:sp>
      <p:sp>
        <p:nvSpPr>
          <p:cNvPr name="TextBox 19" id="19"/>
          <p:cNvSpPr txBox="true"/>
          <p:nvPr/>
        </p:nvSpPr>
        <p:spPr>
          <a:xfrm rot="0">
            <a:off x="3220912" y="6427856"/>
            <a:ext cx="3456099" cy="1884045"/>
          </a:xfrm>
          <a:prstGeom prst="rect">
            <a:avLst/>
          </a:prstGeom>
        </p:spPr>
        <p:txBody>
          <a:bodyPr anchor="t" rtlCol="false" tIns="0" lIns="0" bIns="0" rIns="0">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Meningkatkan kesadaran akan nutrisi dan pola makan yang sehat. </a:t>
            </a:r>
          </a:p>
        </p:txBody>
      </p:sp>
      <p:sp>
        <p:nvSpPr>
          <p:cNvPr name="TextBox 20" id="20"/>
          <p:cNvSpPr txBox="true"/>
          <p:nvPr/>
        </p:nvSpPr>
        <p:spPr>
          <a:xfrm rot="0">
            <a:off x="11665582" y="6446906"/>
            <a:ext cx="3456099" cy="1407795"/>
          </a:xfrm>
          <a:prstGeom prst="rect">
            <a:avLst/>
          </a:prstGeom>
        </p:spPr>
        <p:txBody>
          <a:bodyPr anchor="t" rtlCol="false" tIns="0" lIns="0" bIns="0" rIns="0">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Mengurangi risiko obesitas dan penyakit terkait.</a:t>
            </a:r>
          </a:p>
        </p:txBody>
      </p:sp>
      <p:sp>
        <p:nvSpPr>
          <p:cNvPr name="TextBox 21" id="21"/>
          <p:cNvSpPr txBox="true"/>
          <p:nvPr/>
        </p:nvSpPr>
        <p:spPr>
          <a:xfrm rot="0">
            <a:off x="7414847" y="6427856"/>
            <a:ext cx="3456099" cy="1884045"/>
          </a:xfrm>
          <a:prstGeom prst="rect">
            <a:avLst/>
          </a:prstGeom>
        </p:spPr>
        <p:txBody>
          <a:bodyPr anchor="t" rtlCol="false" tIns="0" lIns="0" bIns="0" rIns="0">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Mengurangi kesalahan manual dalam perhitungan kalori.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836734" y="3623250"/>
            <a:ext cx="1844951" cy="1720797"/>
          </a:xfrm>
          <a:custGeom>
            <a:avLst/>
            <a:gdLst/>
            <a:ahLst/>
            <a:cxnLst/>
            <a:rect r="r" b="b" t="t" l="l"/>
            <a:pathLst>
              <a:path h="1720797" w="1844951">
                <a:moveTo>
                  <a:pt x="0" y="0"/>
                </a:moveTo>
                <a:lnTo>
                  <a:pt x="1844951" y="0"/>
                </a:lnTo>
                <a:lnTo>
                  <a:pt x="1844951" y="1720797"/>
                </a:lnTo>
                <a:lnTo>
                  <a:pt x="0" y="1720797"/>
                </a:lnTo>
                <a:lnTo>
                  <a:pt x="0" y="0"/>
                </a:lnTo>
                <a:close/>
              </a:path>
            </a:pathLst>
          </a:custGeom>
          <a:blipFill>
            <a:blip r:embed="rId2">
              <a:extLst>
                <a:ext uri="{96DAC541-7B7A-43D3-8B79-37D633B846F1}">
                  <asvg:svgBlip xmlns:asvg="http://schemas.microsoft.com/office/drawing/2016/SVG/main" r:embed="rId3"/>
                </a:ext>
              </a:extLst>
            </a:blip>
            <a:stretch>
              <a:fillRect l="-11852" t="-10328" r="0" b="0"/>
            </a:stretch>
          </a:blipFill>
        </p:spPr>
      </p:sp>
      <p:sp>
        <p:nvSpPr>
          <p:cNvPr name="Freeform 3" id="3"/>
          <p:cNvSpPr/>
          <p:nvPr/>
        </p:nvSpPr>
        <p:spPr>
          <a:xfrm flipH="false" flipV="false" rot="0">
            <a:off x="4596175" y="3623250"/>
            <a:ext cx="1613247" cy="1720797"/>
          </a:xfrm>
          <a:custGeom>
            <a:avLst/>
            <a:gdLst/>
            <a:ahLst/>
            <a:cxnLst/>
            <a:rect r="r" b="b" t="t" l="l"/>
            <a:pathLst>
              <a:path h="1720797" w="1613247">
                <a:moveTo>
                  <a:pt x="0" y="0"/>
                </a:moveTo>
                <a:lnTo>
                  <a:pt x="1613247" y="0"/>
                </a:lnTo>
                <a:lnTo>
                  <a:pt x="1613247" y="1720797"/>
                </a:lnTo>
                <a:lnTo>
                  <a:pt x="0" y="1720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3623250"/>
            <a:ext cx="1850319" cy="1720797"/>
          </a:xfrm>
          <a:custGeom>
            <a:avLst/>
            <a:gdLst/>
            <a:ahLst/>
            <a:cxnLst/>
            <a:rect r="r" b="b" t="t" l="l"/>
            <a:pathLst>
              <a:path h="1720797" w="1850319">
                <a:moveTo>
                  <a:pt x="0" y="0"/>
                </a:moveTo>
                <a:lnTo>
                  <a:pt x="1850319" y="0"/>
                </a:lnTo>
                <a:lnTo>
                  <a:pt x="1850319" y="1720797"/>
                </a:lnTo>
                <a:lnTo>
                  <a:pt x="0" y="17207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351946" y="3724155"/>
            <a:ext cx="1411054" cy="1720797"/>
          </a:xfrm>
          <a:custGeom>
            <a:avLst/>
            <a:gdLst/>
            <a:ahLst/>
            <a:cxnLst/>
            <a:rect r="r" b="b" t="t" l="l"/>
            <a:pathLst>
              <a:path h="1720797" w="1411054">
                <a:moveTo>
                  <a:pt x="0" y="0"/>
                </a:moveTo>
                <a:lnTo>
                  <a:pt x="1411054" y="0"/>
                </a:lnTo>
                <a:lnTo>
                  <a:pt x="1411054" y="1720797"/>
                </a:lnTo>
                <a:lnTo>
                  <a:pt x="0" y="17207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755418" y="3488962"/>
            <a:ext cx="1812459" cy="1989372"/>
          </a:xfrm>
          <a:custGeom>
            <a:avLst/>
            <a:gdLst/>
            <a:ahLst/>
            <a:cxnLst/>
            <a:rect r="r" b="b" t="t" l="l"/>
            <a:pathLst>
              <a:path h="1989372" w="1812459">
                <a:moveTo>
                  <a:pt x="0" y="0"/>
                </a:moveTo>
                <a:lnTo>
                  <a:pt x="1812459" y="0"/>
                </a:lnTo>
                <a:lnTo>
                  <a:pt x="1812459" y="1989372"/>
                </a:lnTo>
                <a:lnTo>
                  <a:pt x="0" y="19893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194444" y="1133475"/>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workflow</a:t>
            </a:r>
          </a:p>
        </p:txBody>
      </p:sp>
      <p:sp>
        <p:nvSpPr>
          <p:cNvPr name="TextBox 8" id="8"/>
          <p:cNvSpPr txBox="true"/>
          <p:nvPr/>
        </p:nvSpPr>
        <p:spPr>
          <a:xfrm rot="0">
            <a:off x="197929" y="6600090"/>
            <a:ext cx="3278244" cy="1347324"/>
          </a:xfrm>
          <a:prstGeom prst="rect">
            <a:avLst/>
          </a:prstGeom>
        </p:spPr>
        <p:txBody>
          <a:bodyPr anchor="t" rtlCol="false" tIns="0" lIns="0" bIns="0" rIns="0">
            <a:spAutoFit/>
          </a:bodyPr>
          <a:lstStyle/>
          <a:p>
            <a:pPr algn="ctr" marL="552933" indent="-276467" lvl="1">
              <a:lnSpc>
                <a:spcPts val="3585"/>
              </a:lnSpc>
              <a:buFont typeface="Arial"/>
              <a:buChar char="•"/>
            </a:pPr>
            <a:r>
              <a:rPr lang="en-US" sz="2561">
                <a:solidFill>
                  <a:srgbClr val="000000"/>
                </a:solidFill>
                <a:latin typeface="Bricolage Grotesque"/>
                <a:ea typeface="Bricolage Grotesque"/>
                <a:cs typeface="Bricolage Grotesque"/>
                <a:sym typeface="Bricolage Grotesque"/>
              </a:rPr>
              <a:t>Food Image Data</a:t>
            </a:r>
          </a:p>
          <a:p>
            <a:pPr algn="ctr" marL="552933" indent="-276467" lvl="1">
              <a:lnSpc>
                <a:spcPts val="3585"/>
              </a:lnSpc>
              <a:buFont typeface="Arial"/>
              <a:buChar char="•"/>
            </a:pPr>
            <a:r>
              <a:rPr lang="en-US" sz="2561">
                <a:solidFill>
                  <a:srgbClr val="000000"/>
                </a:solidFill>
                <a:latin typeface="Bricolage Grotesque"/>
                <a:ea typeface="Bricolage Grotesque"/>
                <a:cs typeface="Bricolage Grotesque"/>
                <a:sym typeface="Bricolage Grotesque"/>
              </a:rPr>
              <a:t>Nutrition Data</a:t>
            </a:r>
          </a:p>
          <a:p>
            <a:pPr algn="ctr" marL="552933" indent="-276467" lvl="1">
              <a:lnSpc>
                <a:spcPts val="3585"/>
              </a:lnSpc>
              <a:buFont typeface="Arial"/>
              <a:buChar char="•"/>
            </a:pPr>
            <a:r>
              <a:rPr lang="en-US" sz="2561">
                <a:solidFill>
                  <a:srgbClr val="000000"/>
                </a:solidFill>
                <a:latin typeface="Bricolage Grotesque"/>
                <a:ea typeface="Bricolage Grotesque"/>
                <a:cs typeface="Bricolage Grotesque"/>
                <a:sym typeface="Bricolage Grotesque"/>
              </a:rPr>
              <a:t>Additional Data</a:t>
            </a:r>
          </a:p>
        </p:txBody>
      </p:sp>
      <p:sp>
        <p:nvSpPr>
          <p:cNvPr name="TextBox 9" id="9"/>
          <p:cNvSpPr txBox="true"/>
          <p:nvPr/>
        </p:nvSpPr>
        <p:spPr>
          <a:xfrm rot="0">
            <a:off x="7329424" y="6917920"/>
            <a:ext cx="3456099" cy="2267585"/>
          </a:xfrm>
          <a:prstGeom prst="rect">
            <a:avLst/>
          </a:prstGeom>
        </p:spPr>
        <p:txBody>
          <a:bodyPr anchor="t" rtlCol="false" tIns="0" lIns="0" bIns="0" rIns="0">
            <a:spAutoFit/>
          </a:bodyPr>
          <a:lstStyle/>
          <a:p>
            <a:pPr algn="ctr" marL="561342" indent="-280671" lvl="1">
              <a:lnSpc>
                <a:spcPts val="3640"/>
              </a:lnSpc>
              <a:buFont typeface="Arial"/>
              <a:buChar char="•"/>
            </a:pPr>
            <a:r>
              <a:rPr lang="en-US" sz="2600" i="true">
                <a:solidFill>
                  <a:srgbClr val="000000"/>
                </a:solidFill>
                <a:latin typeface="Bricolage Grotesque"/>
                <a:ea typeface="Bricolage Grotesque"/>
                <a:cs typeface="Bricolage Grotesque"/>
                <a:sym typeface="Bricolage Grotesque"/>
              </a:rPr>
              <a:t>Convolutional Neural Networks </a:t>
            </a:r>
            <a:r>
              <a:rPr lang="en-US" sz="2600">
                <a:solidFill>
                  <a:srgbClr val="000000"/>
                </a:solidFill>
                <a:latin typeface="Bricolage Grotesque"/>
                <a:ea typeface="Bricolage Grotesque"/>
                <a:cs typeface="Bricolage Grotesque"/>
                <a:sym typeface="Bricolage Grotesque"/>
              </a:rPr>
              <a:t>(CNN)</a:t>
            </a:r>
          </a:p>
          <a:p>
            <a:pPr algn="ctr" marL="561342" indent="-280671" lvl="1">
              <a:lnSpc>
                <a:spcPts val="3640"/>
              </a:lnSpc>
              <a:buFont typeface="Arial"/>
              <a:buChar char="•"/>
            </a:pPr>
            <a:r>
              <a:rPr lang="en-US" sz="2600" i="true">
                <a:solidFill>
                  <a:srgbClr val="000000"/>
                </a:solidFill>
                <a:latin typeface="Bricolage Grotesque"/>
                <a:ea typeface="Bricolage Grotesque"/>
                <a:cs typeface="Bricolage Grotesque"/>
                <a:sym typeface="Bricolage Grotesque"/>
              </a:rPr>
              <a:t>Support Vector Machines</a:t>
            </a:r>
            <a:r>
              <a:rPr lang="en-US" sz="2600">
                <a:solidFill>
                  <a:srgbClr val="000000"/>
                </a:solidFill>
                <a:latin typeface="Bricolage Grotesque"/>
                <a:ea typeface="Bricolage Grotesque"/>
                <a:cs typeface="Bricolage Grotesque"/>
                <a:sym typeface="Bricolage Grotesque"/>
              </a:rPr>
              <a:t> (SVM)</a:t>
            </a:r>
          </a:p>
        </p:txBody>
      </p:sp>
      <p:sp>
        <p:nvSpPr>
          <p:cNvPr name="TextBox 10" id="10"/>
          <p:cNvSpPr txBox="true"/>
          <p:nvPr/>
        </p:nvSpPr>
        <p:spPr>
          <a:xfrm rot="0">
            <a:off x="10985547" y="6493740"/>
            <a:ext cx="3456099" cy="1353185"/>
          </a:xfrm>
          <a:prstGeom prst="rect">
            <a:avLst/>
          </a:prstGeom>
        </p:spPr>
        <p:txBody>
          <a:bodyPr anchor="t" rtlCol="false" tIns="0" lIns="0" bIns="0" rIns="0">
            <a:spAutoFit/>
          </a:bodyPr>
          <a:lstStyle/>
          <a:p>
            <a:pPr algn="ctr"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Parameter Tuning</a:t>
            </a:r>
          </a:p>
          <a:p>
            <a:pPr algn="ctr"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Feature Selection</a:t>
            </a:r>
          </a:p>
          <a:p>
            <a:pPr algn="ctr"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Error Analysis</a:t>
            </a:r>
          </a:p>
        </p:txBody>
      </p:sp>
      <p:sp>
        <p:nvSpPr>
          <p:cNvPr name="TextBox 11" id="11"/>
          <p:cNvSpPr txBox="true"/>
          <p:nvPr/>
        </p:nvSpPr>
        <p:spPr>
          <a:xfrm rot="0">
            <a:off x="418855" y="5444952"/>
            <a:ext cx="3057318" cy="933450"/>
          </a:xfrm>
          <a:prstGeom prst="rect">
            <a:avLst/>
          </a:prstGeom>
        </p:spPr>
        <p:txBody>
          <a:bodyPr anchor="t" rtlCol="false" tIns="0" lIns="0" bIns="0" rIns="0">
            <a:spAutoFit/>
          </a:bodyPr>
          <a:lstStyle/>
          <a:p>
            <a:pPr algn="ctr">
              <a:lnSpc>
                <a:spcPts val="3715"/>
              </a:lnSpc>
            </a:pPr>
            <a:r>
              <a:rPr lang="en-US" sz="2653" b="true">
                <a:solidFill>
                  <a:srgbClr val="000000"/>
                </a:solidFill>
                <a:latin typeface="Bricolage Grotesque Bold"/>
                <a:ea typeface="Bricolage Grotesque Bold"/>
                <a:cs typeface="Bricolage Grotesque Bold"/>
                <a:sym typeface="Bricolage Grotesque Bold"/>
              </a:rPr>
              <a:t>Data Source (Sumber Data)</a:t>
            </a:r>
          </a:p>
        </p:txBody>
      </p:sp>
      <p:sp>
        <p:nvSpPr>
          <p:cNvPr name="TextBox 12" id="12"/>
          <p:cNvSpPr txBox="true"/>
          <p:nvPr/>
        </p:nvSpPr>
        <p:spPr>
          <a:xfrm rot="0">
            <a:off x="3921585" y="5444952"/>
            <a:ext cx="2962427" cy="922744"/>
          </a:xfrm>
          <a:prstGeom prst="rect">
            <a:avLst/>
          </a:prstGeom>
        </p:spPr>
        <p:txBody>
          <a:bodyPr anchor="t" rtlCol="false" tIns="0" lIns="0" bIns="0" rIns="0">
            <a:spAutoFit/>
          </a:bodyPr>
          <a:lstStyle/>
          <a:p>
            <a:pPr algn="ctr">
              <a:lnSpc>
                <a:spcPts val="3740"/>
              </a:lnSpc>
            </a:pPr>
            <a:r>
              <a:rPr lang="en-US" sz="2671" b="true">
                <a:solidFill>
                  <a:srgbClr val="000000"/>
                </a:solidFill>
                <a:latin typeface="Bricolage Grotesque Bold"/>
                <a:ea typeface="Bricolage Grotesque Bold"/>
                <a:cs typeface="Bricolage Grotesque Bold"/>
                <a:sym typeface="Bricolage Grotesque Bold"/>
              </a:rPr>
              <a:t>Feature Engineering</a:t>
            </a:r>
          </a:p>
        </p:txBody>
      </p:sp>
      <p:sp>
        <p:nvSpPr>
          <p:cNvPr name="TextBox 13" id="13"/>
          <p:cNvSpPr txBox="true"/>
          <p:nvPr/>
        </p:nvSpPr>
        <p:spPr>
          <a:xfrm rot="0">
            <a:off x="7668221" y="5497340"/>
            <a:ext cx="2951557" cy="1358668"/>
          </a:xfrm>
          <a:prstGeom prst="rect">
            <a:avLst/>
          </a:prstGeom>
        </p:spPr>
        <p:txBody>
          <a:bodyPr anchor="t" rtlCol="false" tIns="0" lIns="0" bIns="0" rIns="0">
            <a:spAutoFit/>
          </a:bodyPr>
          <a:lstStyle/>
          <a:p>
            <a:pPr algn="ctr">
              <a:lnSpc>
                <a:spcPts val="3586"/>
              </a:lnSpc>
            </a:pPr>
            <a:r>
              <a:rPr lang="en-US" sz="2562" b="true">
                <a:solidFill>
                  <a:srgbClr val="000000"/>
                </a:solidFill>
                <a:latin typeface="Bricolage Grotesque Bold"/>
                <a:ea typeface="Bricolage Grotesque Bold"/>
                <a:cs typeface="Bricolage Grotesque Bold"/>
                <a:sym typeface="Bricolage Grotesque Bold"/>
              </a:rPr>
              <a:t>Machine Learning Algorithm Selection</a:t>
            </a:r>
          </a:p>
        </p:txBody>
      </p:sp>
      <p:sp>
        <p:nvSpPr>
          <p:cNvPr name="TextBox 14" id="14"/>
          <p:cNvSpPr txBox="true"/>
          <p:nvPr/>
        </p:nvSpPr>
        <p:spPr>
          <a:xfrm rot="0">
            <a:off x="11031160" y="5506865"/>
            <a:ext cx="3456099" cy="895985"/>
          </a:xfrm>
          <a:prstGeom prst="rect">
            <a:avLst/>
          </a:prstGeom>
        </p:spPr>
        <p:txBody>
          <a:bodyPr anchor="t" rtlCol="false" tIns="0" lIns="0" bIns="0" rIns="0">
            <a:spAutoFit/>
          </a:bodyPr>
          <a:lstStyle/>
          <a:p>
            <a:pPr algn="ctr">
              <a:lnSpc>
                <a:spcPts val="3640"/>
              </a:lnSpc>
            </a:pPr>
            <a:r>
              <a:rPr lang="en-US" sz="2600" b="true">
                <a:solidFill>
                  <a:srgbClr val="000000"/>
                </a:solidFill>
                <a:latin typeface="Bricolage Grotesque Bold"/>
                <a:ea typeface="Bricolage Grotesque Bold"/>
                <a:cs typeface="Bricolage Grotesque Bold"/>
                <a:sym typeface="Bricolage Grotesque Bold"/>
              </a:rPr>
              <a:t>Model Evaluation and Prediction</a:t>
            </a:r>
          </a:p>
        </p:txBody>
      </p:sp>
      <p:sp>
        <p:nvSpPr>
          <p:cNvPr name="TextBox 15" id="15"/>
          <p:cNvSpPr txBox="true"/>
          <p:nvPr/>
        </p:nvSpPr>
        <p:spPr>
          <a:xfrm rot="0">
            <a:off x="3166319" y="2479675"/>
            <a:ext cx="11955361" cy="547370"/>
          </a:xfrm>
          <a:prstGeom prst="rect">
            <a:avLst/>
          </a:prstGeom>
        </p:spPr>
        <p:txBody>
          <a:bodyPr anchor="t" rtlCol="false" tIns="0" lIns="0" bIns="0" rIns="0">
            <a:spAutoFit/>
          </a:bodyPr>
          <a:lstStyle/>
          <a:p>
            <a:pPr algn="ctr">
              <a:lnSpc>
                <a:spcPts val="4479"/>
              </a:lnSpc>
            </a:pPr>
            <a:r>
              <a:rPr lang="en-US" b="true" sz="3199">
                <a:solidFill>
                  <a:srgbClr val="000000"/>
                </a:solidFill>
                <a:latin typeface="Bricolage Grotesque Bold"/>
                <a:ea typeface="Bricolage Grotesque Bold"/>
                <a:cs typeface="Bricolage Grotesque Bold"/>
                <a:sym typeface="Bricolage Grotesque Bold"/>
              </a:rPr>
              <a:t>Mencakup beberapa tahapan penting meliputi:</a:t>
            </a:r>
          </a:p>
        </p:txBody>
      </p:sp>
      <p:sp>
        <p:nvSpPr>
          <p:cNvPr name="TextBox 16" id="16"/>
          <p:cNvSpPr txBox="true"/>
          <p:nvPr/>
        </p:nvSpPr>
        <p:spPr>
          <a:xfrm rot="0">
            <a:off x="3674749" y="6460720"/>
            <a:ext cx="3456099" cy="2724785"/>
          </a:xfrm>
          <a:prstGeom prst="rect">
            <a:avLst/>
          </a:prstGeom>
        </p:spPr>
        <p:txBody>
          <a:bodyPr anchor="t" rtlCol="false" tIns="0" lIns="0" bIns="0" rIns="0">
            <a:spAutoFit/>
          </a:bodyPr>
          <a:lstStyle/>
          <a:p>
            <a:pPr algn="ctr"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Data Cleaning &amp; Formatting</a:t>
            </a:r>
          </a:p>
          <a:p>
            <a:pPr algn="ctr"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Scaling and Normalization</a:t>
            </a:r>
          </a:p>
          <a:p>
            <a:pPr algn="ctr"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Deep Learning Preparation</a:t>
            </a:r>
          </a:p>
        </p:txBody>
      </p:sp>
      <p:sp>
        <p:nvSpPr>
          <p:cNvPr name="TextBox 17" id="17"/>
          <p:cNvSpPr txBox="true"/>
          <p:nvPr/>
        </p:nvSpPr>
        <p:spPr>
          <a:xfrm rot="0">
            <a:off x="14933599" y="5539885"/>
            <a:ext cx="3456099" cy="438785"/>
          </a:xfrm>
          <a:prstGeom prst="rect">
            <a:avLst/>
          </a:prstGeom>
        </p:spPr>
        <p:txBody>
          <a:bodyPr anchor="t" rtlCol="false" tIns="0" lIns="0" bIns="0" rIns="0">
            <a:spAutoFit/>
          </a:bodyPr>
          <a:lstStyle/>
          <a:p>
            <a:pPr algn="ctr">
              <a:lnSpc>
                <a:spcPts val="3640"/>
              </a:lnSpc>
            </a:pPr>
            <a:r>
              <a:rPr lang="en-US" sz="2600" b="true">
                <a:solidFill>
                  <a:srgbClr val="000000"/>
                </a:solidFill>
                <a:latin typeface="Bricolage Grotesque Bold"/>
                <a:ea typeface="Bricolage Grotesque Bold"/>
                <a:cs typeface="Bricolage Grotesque Bold"/>
                <a:sym typeface="Bricolage Grotesque Bold"/>
              </a:rPr>
              <a:t>Metric</a:t>
            </a:r>
          </a:p>
        </p:txBody>
      </p:sp>
      <p:sp>
        <p:nvSpPr>
          <p:cNvPr name="TextBox 18" id="18"/>
          <p:cNvSpPr txBox="true"/>
          <p:nvPr/>
        </p:nvSpPr>
        <p:spPr>
          <a:xfrm rot="0">
            <a:off x="14687283" y="6035819"/>
            <a:ext cx="3456099" cy="1810385"/>
          </a:xfrm>
          <a:prstGeom prst="rect">
            <a:avLst/>
          </a:prstGeom>
        </p:spPr>
        <p:txBody>
          <a:bodyPr anchor="t" rtlCol="false" tIns="0" lIns="0" bIns="0" rIns="0">
            <a:spAutoFit/>
          </a:bodyPr>
          <a:lstStyle/>
          <a:p>
            <a:pPr algn="ctr"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Accuracy</a:t>
            </a:r>
          </a:p>
          <a:p>
            <a:pPr algn="ctr"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Mean Average Precision</a:t>
            </a:r>
          </a:p>
          <a:p>
            <a:pPr algn="ctr" marL="561342" indent="-280671" lvl="1">
              <a:lnSpc>
                <a:spcPts val="3640"/>
              </a:lnSpc>
              <a:buFont typeface="Arial"/>
              <a:buChar char="•"/>
            </a:pPr>
            <a:r>
              <a:rPr lang="en-US" sz="2600">
                <a:solidFill>
                  <a:srgbClr val="000000"/>
                </a:solidFill>
                <a:latin typeface="Bricolage Grotesque"/>
                <a:ea typeface="Bricolage Grotesque"/>
                <a:cs typeface="Bricolage Grotesque"/>
                <a:sym typeface="Bricolage Grotesque"/>
              </a:rPr>
              <a:t>Recall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071535"/>
            <a:ext cx="16230600"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teknologi pengembangan</a:t>
            </a:r>
          </a:p>
        </p:txBody>
      </p:sp>
      <p:sp>
        <p:nvSpPr>
          <p:cNvPr name="TextBox 3" id="3"/>
          <p:cNvSpPr txBox="true"/>
          <p:nvPr/>
        </p:nvSpPr>
        <p:spPr>
          <a:xfrm rot="0">
            <a:off x="2221593" y="5545455"/>
            <a:ext cx="3456099" cy="4265295"/>
          </a:xfrm>
          <a:prstGeom prst="rect">
            <a:avLst/>
          </a:prstGeom>
        </p:spPr>
        <p:txBody>
          <a:bodyPr anchor="t" rtlCol="false" tIns="0" lIns="0" bIns="0" rIns="0">
            <a:spAutoFit/>
          </a:bodyPr>
          <a:lstStyle/>
          <a:p>
            <a:pPr algn="ctr" marL="582932" indent="-291466" lvl="1">
              <a:lnSpc>
                <a:spcPts val="3780"/>
              </a:lnSpc>
              <a:buFont typeface="Arial"/>
              <a:buChar char="•"/>
            </a:pPr>
            <a:r>
              <a:rPr lang="en-US" sz="2700">
                <a:solidFill>
                  <a:srgbClr val="000000"/>
                </a:solidFill>
                <a:latin typeface="Bricolage Grotesque"/>
                <a:ea typeface="Bricolage Grotesque"/>
                <a:cs typeface="Bricolage Grotesque"/>
                <a:sym typeface="Bricolage Grotesque"/>
              </a:rPr>
              <a:t>Mengenali jenis makanan dalam gambar.</a:t>
            </a:r>
          </a:p>
          <a:p>
            <a:pPr algn="ctr" marL="582932" indent="-291466" lvl="1">
              <a:lnSpc>
                <a:spcPts val="3780"/>
              </a:lnSpc>
              <a:buFont typeface="Arial"/>
              <a:buChar char="•"/>
            </a:pPr>
            <a:r>
              <a:rPr lang="en-US" sz="2700">
                <a:solidFill>
                  <a:srgbClr val="000000"/>
                </a:solidFill>
                <a:latin typeface="Bricolage Grotesque"/>
                <a:ea typeface="Bricolage Grotesque"/>
                <a:cs typeface="Bricolage Grotesque"/>
                <a:sym typeface="Bricolage Grotesque"/>
              </a:rPr>
              <a:t>Membedakan antara makanan yang sehat dan yang tidak.</a:t>
            </a:r>
          </a:p>
          <a:p>
            <a:pPr algn="ctr" marL="582932" indent="-291466" lvl="1">
              <a:lnSpc>
                <a:spcPts val="3780"/>
              </a:lnSpc>
              <a:buFont typeface="Arial"/>
              <a:buChar char="•"/>
            </a:pPr>
            <a:r>
              <a:rPr lang="en-US" sz="2700">
                <a:solidFill>
                  <a:srgbClr val="000000"/>
                </a:solidFill>
                <a:latin typeface="Bricolage Grotesque"/>
                <a:ea typeface="Bricolage Grotesque"/>
                <a:cs typeface="Bricolage Grotesque"/>
                <a:sym typeface="Bricolage Grotesque"/>
              </a:rPr>
              <a:t>Mengukur porsi makanan.</a:t>
            </a:r>
          </a:p>
        </p:txBody>
      </p:sp>
      <p:sp>
        <p:nvSpPr>
          <p:cNvPr name="TextBox 4" id="4"/>
          <p:cNvSpPr txBox="true"/>
          <p:nvPr/>
        </p:nvSpPr>
        <p:spPr>
          <a:xfrm rot="0">
            <a:off x="6882213" y="5545455"/>
            <a:ext cx="4147671" cy="4265295"/>
          </a:xfrm>
          <a:prstGeom prst="rect">
            <a:avLst/>
          </a:prstGeom>
        </p:spPr>
        <p:txBody>
          <a:bodyPr anchor="t" rtlCol="false" tIns="0" lIns="0" bIns="0" rIns="0">
            <a:spAutoFit/>
          </a:bodyPr>
          <a:lstStyle/>
          <a:p>
            <a:pPr algn="ctr" marL="582932" indent="-291466" lvl="1">
              <a:lnSpc>
                <a:spcPts val="3780"/>
              </a:lnSpc>
              <a:buFont typeface="Arial"/>
              <a:buChar char="•"/>
            </a:pPr>
            <a:r>
              <a:rPr lang="en-US" sz="2700">
                <a:solidFill>
                  <a:srgbClr val="000000"/>
                </a:solidFill>
                <a:latin typeface="Bricolage Grotesque"/>
                <a:ea typeface="Bricolage Grotesque"/>
                <a:cs typeface="Bricolage Grotesque"/>
                <a:sym typeface="Bricolage Grotesque"/>
              </a:rPr>
              <a:t>Membedakan makanan berdasarkan kategori yang jelas.</a:t>
            </a:r>
          </a:p>
          <a:p>
            <a:pPr algn="ctr" marL="582932" indent="-291466" lvl="1">
              <a:lnSpc>
                <a:spcPts val="3780"/>
              </a:lnSpc>
              <a:buFont typeface="Arial"/>
              <a:buChar char="•"/>
            </a:pPr>
            <a:r>
              <a:rPr lang="en-US" sz="2700">
                <a:solidFill>
                  <a:srgbClr val="000000"/>
                </a:solidFill>
                <a:latin typeface="Bricolage Grotesque"/>
                <a:ea typeface="Bricolage Grotesque"/>
                <a:cs typeface="Bricolage Grotesque"/>
                <a:sym typeface="Bricolage Grotesque"/>
              </a:rPr>
              <a:t>Menyediakan rekomendasi makanan.</a:t>
            </a:r>
          </a:p>
          <a:p>
            <a:pPr algn="ctr" marL="582932" indent="-291466" lvl="1">
              <a:lnSpc>
                <a:spcPts val="3780"/>
              </a:lnSpc>
              <a:buFont typeface="Arial"/>
              <a:buChar char="•"/>
            </a:pPr>
            <a:r>
              <a:rPr lang="en-US" sz="2700">
                <a:solidFill>
                  <a:srgbClr val="000000"/>
                </a:solidFill>
                <a:latin typeface="Bricolage Grotesque"/>
                <a:ea typeface="Bricolage Grotesque"/>
                <a:cs typeface="Bricolage Grotesque"/>
                <a:sym typeface="Bricolage Grotesque"/>
              </a:rPr>
              <a:t>Memisahkan makanan dengan batas yang jelas.</a:t>
            </a:r>
          </a:p>
        </p:txBody>
      </p:sp>
      <p:sp>
        <p:nvSpPr>
          <p:cNvPr name="TextBox 5" id="5"/>
          <p:cNvSpPr txBox="true"/>
          <p:nvPr/>
        </p:nvSpPr>
        <p:spPr>
          <a:xfrm rot="0">
            <a:off x="11850172" y="5288464"/>
            <a:ext cx="4156752" cy="4741545"/>
          </a:xfrm>
          <a:prstGeom prst="rect">
            <a:avLst/>
          </a:prstGeom>
        </p:spPr>
        <p:txBody>
          <a:bodyPr anchor="t" rtlCol="false" tIns="0" lIns="0" bIns="0" rIns="0">
            <a:spAutoFit/>
          </a:bodyPr>
          <a:lstStyle/>
          <a:p>
            <a:pPr algn="ctr" marL="582932" indent="-291466" lvl="1">
              <a:lnSpc>
                <a:spcPts val="3780"/>
              </a:lnSpc>
              <a:buFont typeface="Arial"/>
              <a:buChar char="•"/>
            </a:pPr>
            <a:r>
              <a:rPr lang="en-US" sz="2700">
                <a:solidFill>
                  <a:srgbClr val="000000"/>
                </a:solidFill>
                <a:latin typeface="Bricolage Grotesque"/>
                <a:ea typeface="Bricolage Grotesque"/>
                <a:cs typeface="Bricolage Grotesque"/>
                <a:sym typeface="Bricolage Grotesque"/>
              </a:rPr>
              <a:t>Merekomendasikan makanan.</a:t>
            </a:r>
          </a:p>
          <a:p>
            <a:pPr algn="ctr" marL="582932" indent="-291466" lvl="1">
              <a:lnSpc>
                <a:spcPts val="3780"/>
              </a:lnSpc>
              <a:buFont typeface="Arial"/>
              <a:buChar char="•"/>
            </a:pPr>
            <a:r>
              <a:rPr lang="en-US" sz="2700">
                <a:solidFill>
                  <a:srgbClr val="000000"/>
                </a:solidFill>
                <a:latin typeface="Bricolage Grotesque"/>
                <a:ea typeface="Bricolage Grotesque"/>
                <a:cs typeface="Bricolage Grotesque"/>
                <a:sym typeface="Bricolage Grotesque"/>
              </a:rPr>
              <a:t>Menyediakan prediksi yang lebih stabil dan akurat.</a:t>
            </a:r>
          </a:p>
          <a:p>
            <a:pPr algn="ctr" marL="582932" indent="-291466" lvl="1">
              <a:lnSpc>
                <a:spcPts val="3780"/>
              </a:lnSpc>
              <a:buFont typeface="Arial"/>
              <a:buChar char="•"/>
            </a:pPr>
            <a:r>
              <a:rPr lang="en-US" sz="2700">
                <a:solidFill>
                  <a:srgbClr val="000000"/>
                </a:solidFill>
                <a:latin typeface="Bricolage Grotesque"/>
                <a:ea typeface="Bricolage Grotesque"/>
                <a:cs typeface="Bricolage Grotesque"/>
                <a:sym typeface="Bricolage Grotesque"/>
              </a:rPr>
              <a:t>Mengelola ketidakpastian atau variasi dalam data pengguna dan makanan.</a:t>
            </a:r>
          </a:p>
        </p:txBody>
      </p:sp>
      <p:sp>
        <p:nvSpPr>
          <p:cNvPr name="TextBox 6" id="6"/>
          <p:cNvSpPr txBox="true"/>
          <p:nvPr/>
        </p:nvSpPr>
        <p:spPr>
          <a:xfrm rot="0">
            <a:off x="2120979" y="4434551"/>
            <a:ext cx="3940946" cy="1370273"/>
          </a:xfrm>
          <a:prstGeom prst="rect">
            <a:avLst/>
          </a:prstGeom>
        </p:spPr>
        <p:txBody>
          <a:bodyPr anchor="t" rtlCol="false" tIns="0" lIns="0" bIns="0" rIns="0">
            <a:spAutoFit/>
          </a:bodyPr>
          <a:lstStyle/>
          <a:p>
            <a:pPr algn="ctr">
              <a:lnSpc>
                <a:spcPts val="3645"/>
              </a:lnSpc>
            </a:pPr>
            <a:r>
              <a:rPr lang="en-US" sz="2603" b="true">
                <a:solidFill>
                  <a:srgbClr val="000000"/>
                </a:solidFill>
                <a:latin typeface="Bricolage Grotesque Bold"/>
                <a:ea typeface="Bricolage Grotesque Bold"/>
                <a:cs typeface="Bricolage Grotesque Bold"/>
                <a:sym typeface="Bricolage Grotesque Bold"/>
              </a:rPr>
              <a:t>Convolutional Neural Networks (CNNs)</a:t>
            </a:r>
          </a:p>
          <a:p>
            <a:pPr algn="ctr">
              <a:lnSpc>
                <a:spcPts val="3645"/>
              </a:lnSpc>
            </a:pPr>
          </a:p>
        </p:txBody>
      </p:sp>
      <p:sp>
        <p:nvSpPr>
          <p:cNvPr name="TextBox 7" id="7"/>
          <p:cNvSpPr txBox="true"/>
          <p:nvPr/>
        </p:nvSpPr>
        <p:spPr>
          <a:xfrm rot="0">
            <a:off x="7415951" y="4538596"/>
            <a:ext cx="3456099" cy="931545"/>
          </a:xfrm>
          <a:prstGeom prst="rect">
            <a:avLst/>
          </a:prstGeom>
        </p:spPr>
        <p:txBody>
          <a:bodyPr anchor="t" rtlCol="false" tIns="0" lIns="0" bIns="0" rIns="0">
            <a:spAutoFit/>
          </a:bodyPr>
          <a:lstStyle/>
          <a:p>
            <a:pPr algn="ctr">
              <a:lnSpc>
                <a:spcPts val="3780"/>
              </a:lnSpc>
            </a:pPr>
            <a:r>
              <a:rPr lang="en-US" sz="2700" b="true">
                <a:solidFill>
                  <a:srgbClr val="000000"/>
                </a:solidFill>
                <a:latin typeface="Bricolage Grotesque Bold"/>
                <a:ea typeface="Bricolage Grotesque Bold"/>
                <a:cs typeface="Bricolage Grotesque Bold"/>
                <a:sym typeface="Bricolage Grotesque Bold"/>
              </a:rPr>
              <a:t>Support Vector Machines (SVMs)</a:t>
            </a:r>
          </a:p>
        </p:txBody>
      </p:sp>
      <p:sp>
        <p:nvSpPr>
          <p:cNvPr name="TextBox 8" id="8"/>
          <p:cNvSpPr txBox="true"/>
          <p:nvPr/>
        </p:nvSpPr>
        <p:spPr>
          <a:xfrm rot="0">
            <a:off x="12200499" y="4619625"/>
            <a:ext cx="3456099" cy="523875"/>
          </a:xfrm>
          <a:prstGeom prst="rect">
            <a:avLst/>
          </a:prstGeom>
        </p:spPr>
        <p:txBody>
          <a:bodyPr anchor="t" rtlCol="false" tIns="0" lIns="0" bIns="0" rIns="0">
            <a:spAutoFit/>
          </a:bodyPr>
          <a:lstStyle/>
          <a:p>
            <a:pPr algn="ctr">
              <a:lnSpc>
                <a:spcPts val="4200"/>
              </a:lnSpc>
            </a:pPr>
            <a:r>
              <a:rPr lang="en-US" sz="3000" b="true">
                <a:solidFill>
                  <a:srgbClr val="000000"/>
                </a:solidFill>
                <a:latin typeface="Bricolage Grotesque Bold"/>
                <a:ea typeface="Bricolage Grotesque Bold"/>
                <a:cs typeface="Bricolage Grotesque Bold"/>
                <a:sym typeface="Bricolage Grotesque Bold"/>
              </a:rPr>
              <a:t>Random Forests</a:t>
            </a:r>
          </a:p>
        </p:txBody>
      </p:sp>
      <p:sp>
        <p:nvSpPr>
          <p:cNvPr name="Freeform 9" id="9"/>
          <p:cNvSpPr/>
          <p:nvPr/>
        </p:nvSpPr>
        <p:spPr>
          <a:xfrm flipH="false" flipV="false" rot="0">
            <a:off x="13027607" y="2761379"/>
            <a:ext cx="1801882" cy="1720797"/>
          </a:xfrm>
          <a:custGeom>
            <a:avLst/>
            <a:gdLst/>
            <a:ahLst/>
            <a:cxnLst/>
            <a:rect r="r" b="b" t="t" l="l"/>
            <a:pathLst>
              <a:path h="1720797" w="1801882">
                <a:moveTo>
                  <a:pt x="0" y="0"/>
                </a:moveTo>
                <a:lnTo>
                  <a:pt x="1801882" y="0"/>
                </a:lnTo>
                <a:lnTo>
                  <a:pt x="1801882" y="1720797"/>
                </a:lnTo>
                <a:lnTo>
                  <a:pt x="0" y="17207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207548" y="2484409"/>
            <a:ext cx="1484187" cy="1720797"/>
          </a:xfrm>
          <a:custGeom>
            <a:avLst/>
            <a:gdLst/>
            <a:ahLst/>
            <a:cxnLst/>
            <a:rect r="r" b="b" t="t" l="l"/>
            <a:pathLst>
              <a:path h="1720797" w="1484187">
                <a:moveTo>
                  <a:pt x="0" y="0"/>
                </a:moveTo>
                <a:lnTo>
                  <a:pt x="1484188" y="0"/>
                </a:lnTo>
                <a:lnTo>
                  <a:pt x="1484188" y="1720797"/>
                </a:lnTo>
                <a:lnTo>
                  <a:pt x="0" y="1720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348131" y="2674924"/>
            <a:ext cx="1591737" cy="1720797"/>
          </a:xfrm>
          <a:custGeom>
            <a:avLst/>
            <a:gdLst/>
            <a:ahLst/>
            <a:cxnLst/>
            <a:rect r="r" b="b" t="t" l="l"/>
            <a:pathLst>
              <a:path h="1720797" w="1591737">
                <a:moveTo>
                  <a:pt x="0" y="0"/>
                </a:moveTo>
                <a:lnTo>
                  <a:pt x="1591738" y="0"/>
                </a:lnTo>
                <a:lnTo>
                  <a:pt x="1591738" y="1720797"/>
                </a:lnTo>
                <a:lnTo>
                  <a:pt x="0" y="17207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915137" y="1376440"/>
            <a:ext cx="10344163" cy="1412875"/>
          </a:xfrm>
          <a:prstGeom prst="rect">
            <a:avLst/>
          </a:prstGeom>
        </p:spPr>
        <p:txBody>
          <a:bodyPr anchor="t" rtlCol="false" tIns="0" lIns="0" bIns="0" rIns="0">
            <a:spAutoFit/>
          </a:bodyPr>
          <a:lstStyle/>
          <a:p>
            <a:pPr algn="ctr">
              <a:lnSpc>
                <a:spcPts val="10699"/>
              </a:lnSpc>
            </a:pPr>
            <a:r>
              <a:rPr lang="en-US" sz="9999">
                <a:solidFill>
                  <a:srgbClr val="558DFD"/>
                </a:solidFill>
                <a:latin typeface="Bobby Jones Soft"/>
                <a:ea typeface="Bobby Jones Soft"/>
                <a:cs typeface="Bobby Jones Soft"/>
                <a:sym typeface="Bobby Jones Soft"/>
              </a:rPr>
              <a:t>Pelaksanaan</a:t>
            </a:r>
          </a:p>
        </p:txBody>
      </p:sp>
      <p:sp>
        <p:nvSpPr>
          <p:cNvPr name="TextBox 3" id="3"/>
          <p:cNvSpPr txBox="true"/>
          <p:nvPr/>
        </p:nvSpPr>
        <p:spPr>
          <a:xfrm rot="0">
            <a:off x="6915137" y="2884356"/>
            <a:ext cx="10344163" cy="4791075"/>
          </a:xfrm>
          <a:prstGeom prst="rect">
            <a:avLst/>
          </a:prstGeom>
        </p:spPr>
        <p:txBody>
          <a:bodyPr anchor="t" rtlCol="false" tIns="0" lIns="0" bIns="0" rIns="0">
            <a:spAutoFit/>
          </a:bodyPr>
          <a:lstStyle/>
          <a:p>
            <a:pPr algn="ctr">
              <a:lnSpc>
                <a:spcPts val="4200"/>
              </a:lnSpc>
            </a:pPr>
            <a:r>
              <a:rPr lang="en-US" sz="3000">
                <a:solidFill>
                  <a:srgbClr val="000000"/>
                </a:solidFill>
                <a:latin typeface="Bricolage Grotesque"/>
                <a:ea typeface="Bricolage Grotesque"/>
                <a:cs typeface="Bricolage Grotesque"/>
                <a:sym typeface="Bricolage Grotesque"/>
              </a:rPr>
              <a:t>Proyek Distance menerapkan model Agile dengan pendekatan Scrum karena bersifat iteratif, cepat memperoleh umpan balik, dan memerlukan penyesuaian fungsional yang berkelanjutan selama pengembangan. Setiap fitur atau elemen dalam Product Backlog diurutkan berdasarkan prioritas, kemudian dialokasikan ke dalam beberapa Sprint Backlog. Dengan cara ini, setiap minggu tim memiliki tugas‐tugas yang terukur, batas waktu, dan penanggung jawab yang jelas.</a:t>
            </a:r>
          </a:p>
        </p:txBody>
      </p:sp>
      <p:grpSp>
        <p:nvGrpSpPr>
          <p:cNvPr name="Group 4" id="4"/>
          <p:cNvGrpSpPr/>
          <p:nvPr/>
        </p:nvGrpSpPr>
        <p:grpSpPr>
          <a:xfrm rot="0">
            <a:off x="-1708252" y="1271665"/>
            <a:ext cx="8072871" cy="7743671"/>
            <a:chOff x="0" y="0"/>
            <a:chExt cx="10763828" cy="10324895"/>
          </a:xfrm>
        </p:grpSpPr>
        <p:sp>
          <p:nvSpPr>
            <p:cNvPr name="Freeform 5" id="5"/>
            <p:cNvSpPr/>
            <p:nvPr/>
          </p:nvSpPr>
          <p:spPr>
            <a:xfrm flipH="false" flipV="false" rot="0">
              <a:off x="0" y="45439"/>
              <a:ext cx="10763828" cy="10279456"/>
            </a:xfrm>
            <a:custGeom>
              <a:avLst/>
              <a:gdLst/>
              <a:ahLst/>
              <a:cxnLst/>
              <a:rect r="r" b="b" t="t" l="l"/>
              <a:pathLst>
                <a:path h="10279456" w="10763828">
                  <a:moveTo>
                    <a:pt x="0" y="0"/>
                  </a:moveTo>
                  <a:lnTo>
                    <a:pt x="10763828" y="0"/>
                  </a:lnTo>
                  <a:lnTo>
                    <a:pt x="10763828" y="10279456"/>
                  </a:lnTo>
                  <a:lnTo>
                    <a:pt x="0" y="10279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445996" y="0"/>
              <a:ext cx="295049" cy="3550424"/>
              <a:chOff x="0" y="0"/>
              <a:chExt cx="61939" cy="745327"/>
            </a:xfrm>
          </p:grpSpPr>
          <p:sp>
            <p:nvSpPr>
              <p:cNvPr name="Freeform 7" id="7"/>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8" id="8"/>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nvGrpSpPr>
            <p:cNvPr name="Group 9" id="9"/>
            <p:cNvGrpSpPr/>
            <p:nvPr/>
          </p:nvGrpSpPr>
          <p:grpSpPr>
            <a:xfrm rot="0">
              <a:off x="7652928" y="0"/>
              <a:ext cx="295049" cy="3550424"/>
              <a:chOff x="0" y="0"/>
              <a:chExt cx="61939" cy="745327"/>
            </a:xfrm>
          </p:grpSpPr>
          <p:sp>
            <p:nvSpPr>
              <p:cNvPr name="Freeform 10" id="10"/>
              <p:cNvSpPr/>
              <p:nvPr/>
            </p:nvSpPr>
            <p:spPr>
              <a:xfrm flipH="false" flipV="false" rot="0">
                <a:off x="0" y="0"/>
                <a:ext cx="61939" cy="745327"/>
              </a:xfrm>
              <a:custGeom>
                <a:avLst/>
                <a:gdLst/>
                <a:ahLst/>
                <a:cxnLst/>
                <a:rect r="r" b="b" t="t" l="l"/>
                <a:pathLst>
                  <a:path h="745327" w="61939">
                    <a:moveTo>
                      <a:pt x="30969" y="0"/>
                    </a:moveTo>
                    <a:lnTo>
                      <a:pt x="30969" y="0"/>
                    </a:lnTo>
                    <a:cubicBezTo>
                      <a:pt x="48073" y="0"/>
                      <a:pt x="61939" y="13865"/>
                      <a:pt x="61939" y="30969"/>
                    </a:cubicBezTo>
                    <a:lnTo>
                      <a:pt x="61939" y="714358"/>
                    </a:lnTo>
                    <a:cubicBezTo>
                      <a:pt x="61939" y="731462"/>
                      <a:pt x="48073" y="745327"/>
                      <a:pt x="30969" y="745327"/>
                    </a:cubicBezTo>
                    <a:lnTo>
                      <a:pt x="30969" y="745327"/>
                    </a:lnTo>
                    <a:cubicBezTo>
                      <a:pt x="13865" y="745327"/>
                      <a:pt x="0" y="731462"/>
                      <a:pt x="0" y="714358"/>
                    </a:cubicBezTo>
                    <a:lnTo>
                      <a:pt x="0" y="30969"/>
                    </a:lnTo>
                    <a:cubicBezTo>
                      <a:pt x="0" y="13865"/>
                      <a:pt x="13865" y="0"/>
                      <a:pt x="30969" y="0"/>
                    </a:cubicBezTo>
                    <a:close/>
                  </a:path>
                </a:pathLst>
              </a:custGeom>
              <a:solidFill>
                <a:srgbClr val="F8F8F8"/>
              </a:solidFill>
            </p:spPr>
          </p:sp>
          <p:sp>
            <p:nvSpPr>
              <p:cNvPr name="TextBox 11" id="11"/>
              <p:cNvSpPr txBox="true"/>
              <p:nvPr/>
            </p:nvSpPr>
            <p:spPr>
              <a:xfrm>
                <a:off x="0" y="-38100"/>
                <a:ext cx="61939" cy="783427"/>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DAGpQ9826ag</dc:identifier>
  <dcterms:modified xsi:type="dcterms:W3CDTF">2011-08-01T06:04:30Z</dcterms:modified>
  <cp:revision>1</cp:revision>
  <dc:title>PPT Software Engineering</dc:title>
</cp:coreProperties>
</file>